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6"/>
  </p:notesMasterIdLst>
  <p:sldIdLst>
    <p:sldId id="1319" r:id="rId3"/>
    <p:sldId id="1722" r:id="rId4"/>
    <p:sldId id="1671" r:id="rId5"/>
    <p:sldId id="1673" r:id="rId6"/>
    <p:sldId id="273" r:id="rId7"/>
    <p:sldId id="269" r:id="rId8"/>
    <p:sldId id="272" r:id="rId9"/>
    <p:sldId id="1653" r:id="rId10"/>
    <p:sldId id="1655" r:id="rId11"/>
    <p:sldId id="1656" r:id="rId12"/>
    <p:sldId id="267" r:id="rId13"/>
    <p:sldId id="320" r:id="rId14"/>
    <p:sldId id="1654" r:id="rId15"/>
    <p:sldId id="1629" r:id="rId16"/>
    <p:sldId id="1649" r:id="rId17"/>
    <p:sldId id="895" r:id="rId18"/>
    <p:sldId id="887" r:id="rId19"/>
    <p:sldId id="1799" r:id="rId20"/>
    <p:sldId id="1802" r:id="rId21"/>
    <p:sldId id="1803" r:id="rId22"/>
    <p:sldId id="1805" r:id="rId23"/>
    <p:sldId id="1804" r:id="rId24"/>
    <p:sldId id="18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67C06-07B9-4F3A-BF5C-32CEF3449BCE}" v="1" dt="2022-08-26T14:56:22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ed Saleh" userId="e2ca76ddc22cf609" providerId="LiveId" clId="{2EB67C06-07B9-4F3A-BF5C-32CEF3449BCE}"/>
    <pc:docChg chg="delSld modSld">
      <pc:chgData name="Mohamed Saleh" userId="e2ca76ddc22cf609" providerId="LiveId" clId="{2EB67C06-07B9-4F3A-BF5C-32CEF3449BCE}" dt="2022-08-26T14:59:50.049" v="59" actId="20577"/>
      <pc:docMkLst>
        <pc:docMk/>
      </pc:docMkLst>
      <pc:sldChg chg="del">
        <pc:chgData name="Mohamed Saleh" userId="e2ca76ddc22cf609" providerId="LiveId" clId="{2EB67C06-07B9-4F3A-BF5C-32CEF3449BCE}" dt="2022-08-26T14:54:45.593" v="0" actId="47"/>
        <pc:sldMkLst>
          <pc:docMk/>
          <pc:sldMk cId="2629883736" sldId="1007"/>
        </pc:sldMkLst>
      </pc:sldChg>
      <pc:sldChg chg="del">
        <pc:chgData name="Mohamed Saleh" userId="e2ca76ddc22cf609" providerId="LiveId" clId="{2EB67C06-07B9-4F3A-BF5C-32CEF3449BCE}" dt="2022-08-26T14:54:45.593" v="0" actId="47"/>
        <pc:sldMkLst>
          <pc:docMk/>
          <pc:sldMk cId="4130569116" sldId="1008"/>
        </pc:sldMkLst>
      </pc:sldChg>
      <pc:sldChg chg="del">
        <pc:chgData name="Mohamed Saleh" userId="e2ca76ddc22cf609" providerId="LiveId" clId="{2EB67C06-07B9-4F3A-BF5C-32CEF3449BCE}" dt="2022-08-26T14:54:45.593" v="0" actId="47"/>
        <pc:sldMkLst>
          <pc:docMk/>
          <pc:sldMk cId="189643836" sldId="1044"/>
        </pc:sldMkLst>
      </pc:sldChg>
      <pc:sldChg chg="del">
        <pc:chgData name="Mohamed Saleh" userId="e2ca76ddc22cf609" providerId="LiveId" clId="{2EB67C06-07B9-4F3A-BF5C-32CEF3449BCE}" dt="2022-08-26T14:54:45.593" v="0" actId="47"/>
        <pc:sldMkLst>
          <pc:docMk/>
          <pc:sldMk cId="49302413" sldId="1045"/>
        </pc:sldMkLst>
      </pc:sldChg>
      <pc:sldChg chg="modSp mod">
        <pc:chgData name="Mohamed Saleh" userId="e2ca76ddc22cf609" providerId="LiveId" clId="{2EB67C06-07B9-4F3A-BF5C-32CEF3449BCE}" dt="2022-08-26T14:56:28.250" v="1" actId="6549"/>
        <pc:sldMkLst>
          <pc:docMk/>
          <pc:sldMk cId="4267095866" sldId="1799"/>
        </pc:sldMkLst>
        <pc:spChg chg="mod">
          <ac:chgData name="Mohamed Saleh" userId="e2ca76ddc22cf609" providerId="LiveId" clId="{2EB67C06-07B9-4F3A-BF5C-32CEF3449BCE}" dt="2022-08-26T14:56:28.250" v="1" actId="6549"/>
          <ac:spMkLst>
            <pc:docMk/>
            <pc:sldMk cId="4267095866" sldId="1799"/>
            <ac:spMk id="58" creationId="{C08732D9-A272-4E1D-9128-93D9EE8D6316}"/>
          </ac:spMkLst>
        </pc:spChg>
      </pc:sldChg>
      <pc:sldChg chg="modSp mod">
        <pc:chgData name="Mohamed Saleh" userId="e2ca76ddc22cf609" providerId="LiveId" clId="{2EB67C06-07B9-4F3A-BF5C-32CEF3449BCE}" dt="2022-08-26T14:56:50.248" v="15" actId="20577"/>
        <pc:sldMkLst>
          <pc:docMk/>
          <pc:sldMk cId="780223619" sldId="1802"/>
        </pc:sldMkLst>
        <pc:spChg chg="mod">
          <ac:chgData name="Mohamed Saleh" userId="e2ca76ddc22cf609" providerId="LiveId" clId="{2EB67C06-07B9-4F3A-BF5C-32CEF3449BCE}" dt="2022-08-26T14:56:50.248" v="15" actId="20577"/>
          <ac:spMkLst>
            <pc:docMk/>
            <pc:sldMk cId="780223619" sldId="1802"/>
            <ac:spMk id="37" creationId="{66CA7B85-0507-4DEA-A562-1BD0400268F4}"/>
          </ac:spMkLst>
        </pc:spChg>
        <pc:spChg chg="mod">
          <ac:chgData name="Mohamed Saleh" userId="e2ca76ddc22cf609" providerId="LiveId" clId="{2EB67C06-07B9-4F3A-BF5C-32CEF3449BCE}" dt="2022-08-26T14:56:42.687" v="3" actId="20577"/>
          <ac:spMkLst>
            <pc:docMk/>
            <pc:sldMk cId="780223619" sldId="1802"/>
            <ac:spMk id="54" creationId="{60032820-F76A-4C29-B20D-2D85B0EC957A}"/>
          </ac:spMkLst>
        </pc:spChg>
      </pc:sldChg>
      <pc:sldChg chg="modSp mod">
        <pc:chgData name="Mohamed Saleh" userId="e2ca76ddc22cf609" providerId="LiveId" clId="{2EB67C06-07B9-4F3A-BF5C-32CEF3449BCE}" dt="2022-08-26T14:58:46.363" v="40" actId="20577"/>
        <pc:sldMkLst>
          <pc:docMk/>
          <pc:sldMk cId="3156372692" sldId="1803"/>
        </pc:sldMkLst>
        <pc:spChg chg="mod">
          <ac:chgData name="Mohamed Saleh" userId="e2ca76ddc22cf609" providerId="LiveId" clId="{2EB67C06-07B9-4F3A-BF5C-32CEF3449BCE}" dt="2022-08-26T14:58:46.363" v="40" actId="20577"/>
          <ac:spMkLst>
            <pc:docMk/>
            <pc:sldMk cId="3156372692" sldId="1803"/>
            <ac:spMk id="6" creationId="{00000000-0000-0000-0000-000000000000}"/>
          </ac:spMkLst>
        </pc:spChg>
      </pc:sldChg>
      <pc:sldChg chg="modSp mod">
        <pc:chgData name="Mohamed Saleh" userId="e2ca76ddc22cf609" providerId="LiveId" clId="{2EB67C06-07B9-4F3A-BF5C-32CEF3449BCE}" dt="2022-08-26T14:57:13.913" v="17" actId="20577"/>
        <pc:sldMkLst>
          <pc:docMk/>
          <pc:sldMk cId="1662950409" sldId="1804"/>
        </pc:sldMkLst>
        <pc:spChg chg="mod">
          <ac:chgData name="Mohamed Saleh" userId="e2ca76ddc22cf609" providerId="LiveId" clId="{2EB67C06-07B9-4F3A-BF5C-32CEF3449BCE}" dt="2022-08-26T14:57:13.913" v="17" actId="20577"/>
          <ac:spMkLst>
            <pc:docMk/>
            <pc:sldMk cId="1662950409" sldId="1804"/>
            <ac:spMk id="6" creationId="{00000000-0000-0000-0000-000000000000}"/>
          </ac:spMkLst>
        </pc:spChg>
      </pc:sldChg>
      <pc:sldChg chg="modSp mod">
        <pc:chgData name="Mohamed Saleh" userId="e2ca76ddc22cf609" providerId="LiveId" clId="{2EB67C06-07B9-4F3A-BF5C-32CEF3449BCE}" dt="2022-08-26T14:59:50.049" v="59" actId="20577"/>
        <pc:sldMkLst>
          <pc:docMk/>
          <pc:sldMk cId="3233327598" sldId="1806"/>
        </pc:sldMkLst>
        <pc:spChg chg="mod">
          <ac:chgData name="Mohamed Saleh" userId="e2ca76ddc22cf609" providerId="LiveId" clId="{2EB67C06-07B9-4F3A-BF5C-32CEF3449BCE}" dt="2022-08-26T14:57:30.161" v="32" actId="1037"/>
          <ac:spMkLst>
            <pc:docMk/>
            <pc:sldMk cId="3233327598" sldId="1806"/>
            <ac:spMk id="5" creationId="{8D499E7C-22E6-45B5-8C1F-192DC6DCF473}"/>
          </ac:spMkLst>
        </pc:spChg>
        <pc:spChg chg="mod">
          <ac:chgData name="Mohamed Saleh" userId="e2ca76ddc22cf609" providerId="LiveId" clId="{2EB67C06-07B9-4F3A-BF5C-32CEF3449BCE}" dt="2022-08-26T14:59:50.049" v="59" actId="20577"/>
          <ac:spMkLst>
            <pc:docMk/>
            <pc:sldMk cId="3233327598" sldId="1806"/>
            <ac:spMk id="35" creationId="{B6E7915A-A5CA-4E7C-BE78-2D223BB2E7A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D102E-38EE-4F30-8A91-5850D61E3245}" type="doc">
      <dgm:prSet loTypeId="urn:microsoft.com/office/officeart/2005/8/layout/p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F3A8EBE0-DC36-4228-9BA1-D72EAD2F46F8}">
      <dgm:prSet phldrT="[Text]"/>
      <dgm:spPr/>
      <dgm:t>
        <a:bodyPr/>
        <a:lstStyle/>
        <a:p>
          <a:r>
            <a:rPr lang="en-US" dirty="0"/>
            <a:t>   </a:t>
          </a:r>
        </a:p>
      </dgm:t>
    </dgm:pt>
    <dgm:pt modelId="{163DEE14-44D2-41B8-AFFC-475671C7F4E6}" type="parTrans" cxnId="{039C825E-8BB3-497C-8437-D4EC51F48DA8}">
      <dgm:prSet/>
      <dgm:spPr/>
      <dgm:t>
        <a:bodyPr/>
        <a:lstStyle/>
        <a:p>
          <a:endParaRPr lang="en-US"/>
        </a:p>
      </dgm:t>
    </dgm:pt>
    <dgm:pt modelId="{2C64CD75-051C-49BA-8794-71F10C1823E5}" type="sibTrans" cxnId="{039C825E-8BB3-497C-8437-D4EC51F48DA8}">
      <dgm:prSet/>
      <dgm:spPr/>
      <dgm:t>
        <a:bodyPr/>
        <a:lstStyle/>
        <a:p>
          <a:endParaRPr lang="en-US"/>
        </a:p>
      </dgm:t>
    </dgm:pt>
    <dgm:pt modelId="{4F7CD29C-7EB3-46FE-BB15-6A3C614EB3BE}" type="pres">
      <dgm:prSet presAssocID="{833D102E-38EE-4F30-8A91-5850D61E3245}" presName="Name0" presStyleCnt="0">
        <dgm:presLayoutVars>
          <dgm:dir/>
          <dgm:resizeHandles val="exact"/>
        </dgm:presLayoutVars>
      </dgm:prSet>
      <dgm:spPr/>
    </dgm:pt>
    <dgm:pt modelId="{55DC51DB-AD1E-476A-A563-51659FBC52D5}" type="pres">
      <dgm:prSet presAssocID="{F3A8EBE0-DC36-4228-9BA1-D72EAD2F46F8}" presName="compNode" presStyleCnt="0"/>
      <dgm:spPr/>
    </dgm:pt>
    <dgm:pt modelId="{DDFCD3B4-0F1A-498D-BD23-89EB49F08FA5}" type="pres">
      <dgm:prSet presAssocID="{F3A8EBE0-DC36-4228-9BA1-D72EAD2F46F8}" presName="pictRect" presStyleLbl="node1" presStyleIdx="0" presStyleCnt="1" custScaleX="1547610" custScaleY="631045" custLinFactNeighborX="-81" custLinFactNeighborY="699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 w="12700">
          <a:noFill/>
        </a:ln>
        <a:effectLst/>
      </dgm:spPr>
    </dgm:pt>
    <dgm:pt modelId="{2F34D36B-B330-4A29-8594-392BCF69D728}" type="pres">
      <dgm:prSet presAssocID="{F3A8EBE0-DC36-4228-9BA1-D72EAD2F46F8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A45FC3D-297B-4F7A-8E36-6C05927EB9D3}" type="presOf" srcId="{F3A8EBE0-DC36-4228-9BA1-D72EAD2F46F8}" destId="{2F34D36B-B330-4A29-8594-392BCF69D728}" srcOrd="0" destOrd="0" presId="urn:microsoft.com/office/officeart/2005/8/layout/pList1"/>
    <dgm:cxn modelId="{039C825E-8BB3-497C-8437-D4EC51F48DA8}" srcId="{833D102E-38EE-4F30-8A91-5850D61E3245}" destId="{F3A8EBE0-DC36-4228-9BA1-D72EAD2F46F8}" srcOrd="0" destOrd="0" parTransId="{163DEE14-44D2-41B8-AFFC-475671C7F4E6}" sibTransId="{2C64CD75-051C-49BA-8794-71F10C1823E5}"/>
    <dgm:cxn modelId="{658B7CBB-7E4C-4257-B088-5256B0D0F837}" type="presOf" srcId="{833D102E-38EE-4F30-8A91-5850D61E3245}" destId="{4F7CD29C-7EB3-46FE-BB15-6A3C614EB3BE}" srcOrd="0" destOrd="0" presId="urn:microsoft.com/office/officeart/2005/8/layout/pList1"/>
    <dgm:cxn modelId="{596EA84C-AAC8-4C3B-A832-270BB12972B3}" type="presParOf" srcId="{4F7CD29C-7EB3-46FE-BB15-6A3C614EB3BE}" destId="{55DC51DB-AD1E-476A-A563-51659FBC52D5}" srcOrd="0" destOrd="0" presId="urn:microsoft.com/office/officeart/2005/8/layout/pList1"/>
    <dgm:cxn modelId="{8D8088F8-4885-4BC7-B9F3-84592B8AE1B7}" type="presParOf" srcId="{55DC51DB-AD1E-476A-A563-51659FBC52D5}" destId="{DDFCD3B4-0F1A-498D-BD23-89EB49F08FA5}" srcOrd="0" destOrd="0" presId="urn:microsoft.com/office/officeart/2005/8/layout/pList1"/>
    <dgm:cxn modelId="{0D521990-2352-4F26-B4BC-7DD934C6A062}" type="presParOf" srcId="{55DC51DB-AD1E-476A-A563-51659FBC52D5}" destId="{2F34D36B-B330-4A29-8594-392BCF69D728}" srcOrd="1" destOrd="0" presId="urn:microsoft.com/office/officeart/2005/8/layout/pList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D102E-38EE-4F30-8A91-5850D61E3245}" type="doc">
      <dgm:prSet loTypeId="urn:microsoft.com/office/officeart/2005/8/layout/p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F3A8EBE0-DC36-4228-9BA1-D72EAD2F46F8}">
      <dgm:prSet phldrT="[Text]"/>
      <dgm:spPr/>
      <dgm:t>
        <a:bodyPr/>
        <a:lstStyle/>
        <a:p>
          <a:r>
            <a:rPr lang="en-US" dirty="0"/>
            <a:t>   </a:t>
          </a:r>
        </a:p>
      </dgm:t>
    </dgm:pt>
    <dgm:pt modelId="{163DEE14-44D2-41B8-AFFC-475671C7F4E6}" type="parTrans" cxnId="{039C825E-8BB3-497C-8437-D4EC51F48DA8}">
      <dgm:prSet/>
      <dgm:spPr/>
      <dgm:t>
        <a:bodyPr/>
        <a:lstStyle/>
        <a:p>
          <a:endParaRPr lang="en-US"/>
        </a:p>
      </dgm:t>
    </dgm:pt>
    <dgm:pt modelId="{2C64CD75-051C-49BA-8794-71F10C1823E5}" type="sibTrans" cxnId="{039C825E-8BB3-497C-8437-D4EC51F48DA8}">
      <dgm:prSet/>
      <dgm:spPr/>
      <dgm:t>
        <a:bodyPr/>
        <a:lstStyle/>
        <a:p>
          <a:endParaRPr lang="en-US"/>
        </a:p>
      </dgm:t>
    </dgm:pt>
    <dgm:pt modelId="{4F7CD29C-7EB3-46FE-BB15-6A3C614EB3BE}" type="pres">
      <dgm:prSet presAssocID="{833D102E-38EE-4F30-8A91-5850D61E3245}" presName="Name0" presStyleCnt="0">
        <dgm:presLayoutVars>
          <dgm:dir/>
          <dgm:resizeHandles val="exact"/>
        </dgm:presLayoutVars>
      </dgm:prSet>
      <dgm:spPr/>
    </dgm:pt>
    <dgm:pt modelId="{55DC51DB-AD1E-476A-A563-51659FBC52D5}" type="pres">
      <dgm:prSet presAssocID="{F3A8EBE0-DC36-4228-9BA1-D72EAD2F46F8}" presName="compNode" presStyleCnt="0"/>
      <dgm:spPr/>
    </dgm:pt>
    <dgm:pt modelId="{DDFCD3B4-0F1A-498D-BD23-89EB49F08FA5}" type="pres">
      <dgm:prSet presAssocID="{F3A8EBE0-DC36-4228-9BA1-D72EAD2F46F8}" presName="pictRect" presStyleLbl="node1" presStyleIdx="0" presStyleCnt="1" custScaleX="256244" custScaleY="580220" custLinFactNeighborX="-78872" custLinFactNeighborY="-70279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12700">
          <a:noFill/>
        </a:ln>
      </dgm:spPr>
    </dgm:pt>
    <dgm:pt modelId="{2F34D36B-B330-4A29-8594-392BCF69D728}" type="pres">
      <dgm:prSet presAssocID="{F3A8EBE0-DC36-4228-9BA1-D72EAD2F46F8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A45FC3D-297B-4F7A-8E36-6C05927EB9D3}" type="presOf" srcId="{F3A8EBE0-DC36-4228-9BA1-D72EAD2F46F8}" destId="{2F34D36B-B330-4A29-8594-392BCF69D728}" srcOrd="0" destOrd="0" presId="urn:microsoft.com/office/officeart/2005/8/layout/pList1"/>
    <dgm:cxn modelId="{039C825E-8BB3-497C-8437-D4EC51F48DA8}" srcId="{833D102E-38EE-4F30-8A91-5850D61E3245}" destId="{F3A8EBE0-DC36-4228-9BA1-D72EAD2F46F8}" srcOrd="0" destOrd="0" parTransId="{163DEE14-44D2-41B8-AFFC-475671C7F4E6}" sibTransId="{2C64CD75-051C-49BA-8794-71F10C1823E5}"/>
    <dgm:cxn modelId="{658B7CBB-7E4C-4257-B088-5256B0D0F837}" type="presOf" srcId="{833D102E-38EE-4F30-8A91-5850D61E3245}" destId="{4F7CD29C-7EB3-46FE-BB15-6A3C614EB3BE}" srcOrd="0" destOrd="0" presId="urn:microsoft.com/office/officeart/2005/8/layout/pList1"/>
    <dgm:cxn modelId="{596EA84C-AAC8-4C3B-A832-270BB12972B3}" type="presParOf" srcId="{4F7CD29C-7EB3-46FE-BB15-6A3C614EB3BE}" destId="{55DC51DB-AD1E-476A-A563-51659FBC52D5}" srcOrd="0" destOrd="0" presId="urn:microsoft.com/office/officeart/2005/8/layout/pList1"/>
    <dgm:cxn modelId="{8D8088F8-4885-4BC7-B9F3-84592B8AE1B7}" type="presParOf" srcId="{55DC51DB-AD1E-476A-A563-51659FBC52D5}" destId="{DDFCD3B4-0F1A-498D-BD23-89EB49F08FA5}" srcOrd="0" destOrd="0" presId="urn:microsoft.com/office/officeart/2005/8/layout/pList1"/>
    <dgm:cxn modelId="{0D521990-2352-4F26-B4BC-7DD934C6A062}" type="presParOf" srcId="{55DC51DB-AD1E-476A-A563-51659FBC52D5}" destId="{2F34D36B-B330-4A29-8594-392BCF69D72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3D102E-38EE-4F30-8A91-5850D61E3245}" type="doc">
      <dgm:prSet loTypeId="urn:microsoft.com/office/officeart/2005/8/layout/p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F3A8EBE0-DC36-4228-9BA1-D72EAD2F46F8}">
      <dgm:prSet phldrT="[Text]"/>
      <dgm:spPr/>
      <dgm:t>
        <a:bodyPr/>
        <a:lstStyle/>
        <a:p>
          <a:r>
            <a:rPr lang="en-US" dirty="0"/>
            <a:t>   </a:t>
          </a:r>
        </a:p>
      </dgm:t>
    </dgm:pt>
    <dgm:pt modelId="{163DEE14-44D2-41B8-AFFC-475671C7F4E6}" type="parTrans" cxnId="{039C825E-8BB3-497C-8437-D4EC51F48DA8}">
      <dgm:prSet/>
      <dgm:spPr/>
      <dgm:t>
        <a:bodyPr/>
        <a:lstStyle/>
        <a:p>
          <a:endParaRPr lang="en-US"/>
        </a:p>
      </dgm:t>
    </dgm:pt>
    <dgm:pt modelId="{2C64CD75-051C-49BA-8794-71F10C1823E5}" type="sibTrans" cxnId="{039C825E-8BB3-497C-8437-D4EC51F48DA8}">
      <dgm:prSet/>
      <dgm:spPr/>
      <dgm:t>
        <a:bodyPr/>
        <a:lstStyle/>
        <a:p>
          <a:endParaRPr lang="en-US"/>
        </a:p>
      </dgm:t>
    </dgm:pt>
    <dgm:pt modelId="{4F7CD29C-7EB3-46FE-BB15-6A3C614EB3BE}" type="pres">
      <dgm:prSet presAssocID="{833D102E-38EE-4F30-8A91-5850D61E3245}" presName="Name0" presStyleCnt="0">
        <dgm:presLayoutVars>
          <dgm:dir/>
          <dgm:resizeHandles val="exact"/>
        </dgm:presLayoutVars>
      </dgm:prSet>
      <dgm:spPr/>
    </dgm:pt>
    <dgm:pt modelId="{55DC51DB-AD1E-476A-A563-51659FBC52D5}" type="pres">
      <dgm:prSet presAssocID="{F3A8EBE0-DC36-4228-9BA1-D72EAD2F46F8}" presName="compNode" presStyleCnt="0"/>
      <dgm:spPr/>
    </dgm:pt>
    <dgm:pt modelId="{DDFCD3B4-0F1A-498D-BD23-89EB49F08FA5}" type="pres">
      <dgm:prSet presAssocID="{F3A8EBE0-DC36-4228-9BA1-D72EAD2F46F8}" presName="pictRect" presStyleLbl="node1" presStyleIdx="0" presStyleCnt="1" custScaleX="256244" custScaleY="695889" custLinFactNeighborX="-3780" custLinFactNeighborY="144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  <a:ln w="12700">
          <a:noFill/>
        </a:ln>
      </dgm:spPr>
    </dgm:pt>
    <dgm:pt modelId="{2F34D36B-B330-4A29-8594-392BCF69D728}" type="pres">
      <dgm:prSet presAssocID="{F3A8EBE0-DC36-4228-9BA1-D72EAD2F46F8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A45FC3D-297B-4F7A-8E36-6C05927EB9D3}" type="presOf" srcId="{F3A8EBE0-DC36-4228-9BA1-D72EAD2F46F8}" destId="{2F34D36B-B330-4A29-8594-392BCF69D728}" srcOrd="0" destOrd="0" presId="urn:microsoft.com/office/officeart/2005/8/layout/pList1"/>
    <dgm:cxn modelId="{039C825E-8BB3-497C-8437-D4EC51F48DA8}" srcId="{833D102E-38EE-4F30-8A91-5850D61E3245}" destId="{F3A8EBE0-DC36-4228-9BA1-D72EAD2F46F8}" srcOrd="0" destOrd="0" parTransId="{163DEE14-44D2-41B8-AFFC-475671C7F4E6}" sibTransId="{2C64CD75-051C-49BA-8794-71F10C1823E5}"/>
    <dgm:cxn modelId="{658B7CBB-7E4C-4257-B088-5256B0D0F837}" type="presOf" srcId="{833D102E-38EE-4F30-8A91-5850D61E3245}" destId="{4F7CD29C-7EB3-46FE-BB15-6A3C614EB3BE}" srcOrd="0" destOrd="0" presId="urn:microsoft.com/office/officeart/2005/8/layout/pList1"/>
    <dgm:cxn modelId="{596EA84C-AAC8-4C3B-A832-270BB12972B3}" type="presParOf" srcId="{4F7CD29C-7EB3-46FE-BB15-6A3C614EB3BE}" destId="{55DC51DB-AD1E-476A-A563-51659FBC52D5}" srcOrd="0" destOrd="0" presId="urn:microsoft.com/office/officeart/2005/8/layout/pList1"/>
    <dgm:cxn modelId="{8D8088F8-4885-4BC7-B9F3-84592B8AE1B7}" type="presParOf" srcId="{55DC51DB-AD1E-476A-A563-51659FBC52D5}" destId="{DDFCD3B4-0F1A-498D-BD23-89EB49F08FA5}" srcOrd="0" destOrd="0" presId="urn:microsoft.com/office/officeart/2005/8/layout/pList1"/>
    <dgm:cxn modelId="{0D521990-2352-4F26-B4BC-7DD934C6A062}" type="presParOf" srcId="{55DC51DB-AD1E-476A-A563-51659FBC52D5}" destId="{2F34D36B-B330-4A29-8594-392BCF69D72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CD3B4-0F1A-498D-BD23-89EB49F08FA5}">
      <dsp:nvSpPr>
        <dsp:cNvPr id="0" name=""/>
        <dsp:cNvSpPr/>
      </dsp:nvSpPr>
      <dsp:spPr>
        <a:xfrm>
          <a:off x="5748" y="7331"/>
          <a:ext cx="12179227" cy="342166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4D36B-B330-4A29-8594-392BCF69D728}">
      <dsp:nvSpPr>
        <dsp:cNvPr id="0" name=""/>
        <dsp:cNvSpPr/>
      </dsp:nvSpPr>
      <dsp:spPr>
        <a:xfrm>
          <a:off x="5702514" y="1985610"/>
          <a:ext cx="786970" cy="291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  </a:t>
          </a:r>
        </a:p>
      </dsp:txBody>
      <dsp:txXfrm>
        <a:off x="5702514" y="1985610"/>
        <a:ext cx="786970" cy="291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CD3B4-0F1A-498D-BD23-89EB49F08FA5}">
      <dsp:nvSpPr>
        <dsp:cNvPr id="0" name=""/>
        <dsp:cNvSpPr/>
      </dsp:nvSpPr>
      <dsp:spPr>
        <a:xfrm>
          <a:off x="0" y="0"/>
          <a:ext cx="2883563" cy="449870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4D36B-B330-4A29-8594-392BCF69D728}">
      <dsp:nvSpPr>
        <dsp:cNvPr id="0" name=""/>
        <dsp:cNvSpPr/>
      </dsp:nvSpPr>
      <dsp:spPr>
        <a:xfrm>
          <a:off x="881965" y="2637954"/>
          <a:ext cx="1125319" cy="417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  </a:t>
          </a:r>
        </a:p>
      </dsp:txBody>
      <dsp:txXfrm>
        <a:off x="881965" y="2637954"/>
        <a:ext cx="1125319" cy="417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CD3B4-0F1A-498D-BD23-89EB49F08FA5}">
      <dsp:nvSpPr>
        <dsp:cNvPr id="0" name=""/>
        <dsp:cNvSpPr/>
      </dsp:nvSpPr>
      <dsp:spPr>
        <a:xfrm>
          <a:off x="235594" y="2957"/>
          <a:ext cx="2348767" cy="439486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4D36B-B330-4A29-8594-392BCF69D728}">
      <dsp:nvSpPr>
        <dsp:cNvPr id="0" name=""/>
        <dsp:cNvSpPr/>
      </dsp:nvSpPr>
      <dsp:spPr>
        <a:xfrm>
          <a:off x="986318" y="2515253"/>
          <a:ext cx="916613" cy="34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</a:t>
          </a:r>
        </a:p>
      </dsp:txBody>
      <dsp:txXfrm>
        <a:off x="986318" y="2515253"/>
        <a:ext cx="916613" cy="340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F57E5-E8C1-4E14-BB83-9C8636513A59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0FEAF-6C14-4246-8D9B-D5DAE4F79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7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839" indent="-17283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21890-8F0C-42E7-8041-46E972764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1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Tier</a:t>
            </a:r>
            <a:r>
              <a:rPr lang="en-US" baseline="0" dirty="0"/>
              <a:t> 2 Huddles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Tactical :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Operations Management &amp; 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21890-8F0C-42E7-8041-46E972764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40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A7905-681B-4152-B033-8E3C25FF1E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2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839" indent="-17283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21890-8F0C-42E7-8041-46E972764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0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Focus on the “least waste way”.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Improves Safety &amp; Quality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Utilize people creativity to improve upon the “standard”.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Increase Productivity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Stabilizes On-time Delivery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Simplifies a stable, repeatable methods  - everywhere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Reduces Cost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Improves Morale</a:t>
            </a:r>
          </a:p>
          <a:p>
            <a:pPr lvl="1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1" lang="en-US" b="1" dirty="0"/>
              <a:t>Foundation for continuous improvement</a:t>
            </a: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E8BA5-077E-41F1-9CB8-5C187B67B7D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2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59998-FFE1-4C96-9603-BCBD577EB24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DBBD-5885-4531-B033-B36E18F575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800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09600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4000" y="6762916"/>
            <a:ext cx="3056467" cy="11853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6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6550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094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IMAGE</a:t>
            </a:r>
          </a:p>
        </p:txBody>
      </p:sp>
    </p:spTree>
    <p:extLst>
      <p:ext uri="{BB962C8B-B14F-4D97-AF65-F5344CB8AC3E}">
        <p14:creationId xmlns:p14="http://schemas.microsoft.com/office/powerpoint/2010/main" val="146871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ACFC333-946B-4E78-9799-2D0A6E4630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061" y="1"/>
            <a:ext cx="7163987" cy="6803857"/>
          </a:xfrm>
          <a:prstGeom prst="chevron">
            <a:avLst/>
          </a:prstGeom>
          <a:ln w="57150"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/>
          <p:cNvSpPr/>
          <p:nvPr userDrawn="1"/>
        </p:nvSpPr>
        <p:spPr>
          <a:xfrm rot="19166587" flipH="1" flipV="1">
            <a:off x="1623733" y="2498161"/>
            <a:ext cx="13773188" cy="7582543"/>
          </a:xfrm>
          <a:custGeom>
            <a:avLst/>
            <a:gdLst/>
            <a:ahLst/>
            <a:cxnLst/>
            <a:rect l="l" t="t" r="r" b="b"/>
            <a:pathLst>
              <a:path w="10329891" h="5686907">
                <a:moveTo>
                  <a:pt x="10329890" y="32492"/>
                </a:moveTo>
                <a:lnTo>
                  <a:pt x="10291923" y="0"/>
                </a:lnTo>
                <a:lnTo>
                  <a:pt x="10329891" y="1"/>
                </a:lnTo>
                <a:cubicBezTo>
                  <a:pt x="10329890" y="10832"/>
                  <a:pt x="10329890" y="21662"/>
                  <a:pt x="10329890" y="32492"/>
                </a:cubicBezTo>
                <a:close/>
                <a:moveTo>
                  <a:pt x="1227492" y="5686907"/>
                </a:moveTo>
                <a:lnTo>
                  <a:pt x="0" y="4636420"/>
                </a:lnTo>
                <a:lnTo>
                  <a:pt x="3346969" y="725493"/>
                </a:lnTo>
                <a:lnTo>
                  <a:pt x="9125132" y="567044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21" hasCustomPrompt="1"/>
          </p:nvPr>
        </p:nvSpPr>
        <p:spPr>
          <a:xfrm>
            <a:off x="2568030" y="3163814"/>
            <a:ext cx="3426372" cy="3414788"/>
          </a:xfrm>
          <a:custGeom>
            <a:avLst/>
            <a:gdLst>
              <a:gd name="connsiteX0" fmla="*/ 0 w 2362200"/>
              <a:gd name="connsiteY0" fmla="*/ 2209800 h 2209800"/>
              <a:gd name="connsiteX1" fmla="*/ 552450 w 2362200"/>
              <a:gd name="connsiteY1" fmla="*/ 0 h 2209800"/>
              <a:gd name="connsiteX2" fmla="*/ 1809750 w 2362200"/>
              <a:gd name="connsiteY2" fmla="*/ 0 h 2209800"/>
              <a:gd name="connsiteX3" fmla="*/ 2362200 w 2362200"/>
              <a:gd name="connsiteY3" fmla="*/ 2209800 h 2209800"/>
              <a:gd name="connsiteX4" fmla="*/ 0 w 2362200"/>
              <a:gd name="connsiteY4" fmla="*/ 2209800 h 2209800"/>
              <a:gd name="connsiteX0" fmla="*/ 0 w 3060413"/>
              <a:gd name="connsiteY0" fmla="*/ 2215699 h 2215699"/>
              <a:gd name="connsiteX1" fmla="*/ 552450 w 3060413"/>
              <a:gd name="connsiteY1" fmla="*/ 5899 h 2215699"/>
              <a:gd name="connsiteX2" fmla="*/ 3060413 w 3060413"/>
              <a:gd name="connsiteY2" fmla="*/ 0 h 2215699"/>
              <a:gd name="connsiteX3" fmla="*/ 2362200 w 3060413"/>
              <a:gd name="connsiteY3" fmla="*/ 2215699 h 2215699"/>
              <a:gd name="connsiteX4" fmla="*/ 0 w 3060413"/>
              <a:gd name="connsiteY4" fmla="*/ 2215699 h 2215699"/>
              <a:gd name="connsiteX0" fmla="*/ 0 w 7231257"/>
              <a:gd name="connsiteY0" fmla="*/ 2209800 h 2209800"/>
              <a:gd name="connsiteX1" fmla="*/ 552450 w 7231257"/>
              <a:gd name="connsiteY1" fmla="*/ 0 h 2209800"/>
              <a:gd name="connsiteX2" fmla="*/ 7231257 w 7231257"/>
              <a:gd name="connsiteY2" fmla="*/ 566338 h 2209800"/>
              <a:gd name="connsiteX3" fmla="*/ 2362200 w 7231257"/>
              <a:gd name="connsiteY3" fmla="*/ 2209800 h 2209800"/>
              <a:gd name="connsiteX4" fmla="*/ 0 w 7231257"/>
              <a:gd name="connsiteY4" fmla="*/ 2209800 h 2209800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2362200 w 7231257"/>
              <a:gd name="connsiteY3" fmla="*/ 2929521 h 2929521"/>
              <a:gd name="connsiteX4" fmla="*/ 0 w 7231257"/>
              <a:gd name="connsiteY4" fmla="*/ 2929521 h 2929521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5878216 w 7231257"/>
              <a:gd name="connsiteY3" fmla="*/ 2445774 h 2929521"/>
              <a:gd name="connsiteX4" fmla="*/ 0 w 7231257"/>
              <a:gd name="connsiteY4" fmla="*/ 2929521 h 2929521"/>
              <a:gd name="connsiteX0" fmla="*/ 0 w 2511773"/>
              <a:gd name="connsiteY0" fmla="*/ 1147915 h 2445774"/>
              <a:gd name="connsiteX1" fmla="*/ 1366561 w 2511773"/>
              <a:gd name="connsiteY1" fmla="*/ 0 h 2445774"/>
              <a:gd name="connsiteX2" fmla="*/ 2511773 w 2511773"/>
              <a:gd name="connsiteY2" fmla="*/ 1286059 h 2445774"/>
              <a:gd name="connsiteX3" fmla="*/ 1158732 w 2511773"/>
              <a:gd name="connsiteY3" fmla="*/ 2445774 h 2445774"/>
              <a:gd name="connsiteX4" fmla="*/ 0 w 2511773"/>
              <a:gd name="connsiteY4" fmla="*/ 1147915 h 2445774"/>
              <a:gd name="connsiteX0" fmla="*/ 0 w 2511773"/>
              <a:gd name="connsiteY0" fmla="*/ 1165613 h 2463472"/>
              <a:gd name="connsiteX1" fmla="*/ 1354762 w 2511773"/>
              <a:gd name="connsiteY1" fmla="*/ 0 h 2463472"/>
              <a:gd name="connsiteX2" fmla="*/ 2511773 w 2511773"/>
              <a:gd name="connsiteY2" fmla="*/ 1303757 h 2463472"/>
              <a:gd name="connsiteX3" fmla="*/ 1158732 w 2511773"/>
              <a:gd name="connsiteY3" fmla="*/ 2463472 h 2463472"/>
              <a:gd name="connsiteX4" fmla="*/ 0 w 2511773"/>
              <a:gd name="connsiteY4" fmla="*/ 1165613 h 2463472"/>
              <a:gd name="connsiteX0" fmla="*/ 0 w 2511773"/>
              <a:gd name="connsiteY0" fmla="*/ 1165613 h 2498868"/>
              <a:gd name="connsiteX1" fmla="*/ 1354762 w 2511773"/>
              <a:gd name="connsiteY1" fmla="*/ 0 h 2498868"/>
              <a:gd name="connsiteX2" fmla="*/ 2511773 w 2511773"/>
              <a:gd name="connsiteY2" fmla="*/ 1303757 h 2498868"/>
              <a:gd name="connsiteX3" fmla="*/ 1146933 w 2511773"/>
              <a:gd name="connsiteY3" fmla="*/ 2498868 h 2498868"/>
              <a:gd name="connsiteX4" fmla="*/ 0 w 2511773"/>
              <a:gd name="connsiteY4" fmla="*/ 1165613 h 2498868"/>
              <a:gd name="connsiteX0" fmla="*/ 0 w 2511773"/>
              <a:gd name="connsiteY0" fmla="*/ 1165613 h 2487069"/>
              <a:gd name="connsiteX1" fmla="*/ 1354762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65613 h 2487069"/>
              <a:gd name="connsiteX1" fmla="*/ 1360661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41034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73863"/>
              <a:gd name="connsiteX1" fmla="*/ 1348862 w 2511773"/>
              <a:gd name="connsiteY1" fmla="*/ 0 h 2473863"/>
              <a:gd name="connsiteX2" fmla="*/ 2511773 w 2511773"/>
              <a:gd name="connsiteY2" fmla="*/ 1297858 h 2473863"/>
              <a:gd name="connsiteX3" fmla="*/ 1137380 w 2511773"/>
              <a:gd name="connsiteY3" fmla="*/ 2473863 h 2473863"/>
              <a:gd name="connsiteX4" fmla="*/ 0 w 2511773"/>
              <a:gd name="connsiteY4" fmla="*/ 1159714 h 2473863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7380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0073 w 2511773"/>
              <a:gd name="connsiteY3" fmla="*/ 2481170 h 2481170"/>
              <a:gd name="connsiteX4" fmla="*/ 0 w 2511773"/>
              <a:gd name="connsiteY4" fmla="*/ 1159714 h 2481170"/>
              <a:gd name="connsiteX0" fmla="*/ 0 w 2489852"/>
              <a:gd name="connsiteY0" fmla="*/ 1159714 h 2481170"/>
              <a:gd name="connsiteX1" fmla="*/ 1348862 w 2489852"/>
              <a:gd name="connsiteY1" fmla="*/ 0 h 2481170"/>
              <a:gd name="connsiteX2" fmla="*/ 2489852 w 2489852"/>
              <a:gd name="connsiteY2" fmla="*/ 1316125 h 2481170"/>
              <a:gd name="connsiteX3" fmla="*/ 1130073 w 2489852"/>
              <a:gd name="connsiteY3" fmla="*/ 2481170 h 2481170"/>
              <a:gd name="connsiteX4" fmla="*/ 0 w 2489852"/>
              <a:gd name="connsiteY4" fmla="*/ 1159714 h 2481170"/>
              <a:gd name="connsiteX0" fmla="*/ 0 w 2489852"/>
              <a:gd name="connsiteY0" fmla="*/ 1153404 h 2474860"/>
              <a:gd name="connsiteX1" fmla="*/ 1354248 w 2489852"/>
              <a:gd name="connsiteY1" fmla="*/ 0 h 2474860"/>
              <a:gd name="connsiteX2" fmla="*/ 2489852 w 2489852"/>
              <a:gd name="connsiteY2" fmla="*/ 1309815 h 2474860"/>
              <a:gd name="connsiteX3" fmla="*/ 1130073 w 2489852"/>
              <a:gd name="connsiteY3" fmla="*/ 2474860 h 2474860"/>
              <a:gd name="connsiteX4" fmla="*/ 0 w 2489852"/>
              <a:gd name="connsiteY4" fmla="*/ 1153404 h 2474860"/>
              <a:gd name="connsiteX0" fmla="*/ 0 w 2489852"/>
              <a:gd name="connsiteY0" fmla="*/ 1152942 h 2474398"/>
              <a:gd name="connsiteX1" fmla="*/ 1360096 w 2489852"/>
              <a:gd name="connsiteY1" fmla="*/ 0 h 2474398"/>
              <a:gd name="connsiteX2" fmla="*/ 2489852 w 2489852"/>
              <a:gd name="connsiteY2" fmla="*/ 1309353 h 2474398"/>
              <a:gd name="connsiteX3" fmla="*/ 1130073 w 2489852"/>
              <a:gd name="connsiteY3" fmla="*/ 2474398 h 2474398"/>
              <a:gd name="connsiteX4" fmla="*/ 0 w 2489852"/>
              <a:gd name="connsiteY4" fmla="*/ 1152942 h 2474398"/>
              <a:gd name="connsiteX0" fmla="*/ 0 w 2255539"/>
              <a:gd name="connsiteY0" fmla="*/ 1152942 h 2474398"/>
              <a:gd name="connsiteX1" fmla="*/ 1360096 w 2255539"/>
              <a:gd name="connsiteY1" fmla="*/ 0 h 2474398"/>
              <a:gd name="connsiteX2" fmla="*/ 2255539 w 2255539"/>
              <a:gd name="connsiteY2" fmla="*/ 1342068 h 2474398"/>
              <a:gd name="connsiteX3" fmla="*/ 1130073 w 2255539"/>
              <a:gd name="connsiteY3" fmla="*/ 2474398 h 2474398"/>
              <a:gd name="connsiteX4" fmla="*/ 0 w 2255539"/>
              <a:gd name="connsiteY4" fmla="*/ 1152942 h 2474398"/>
              <a:gd name="connsiteX0" fmla="*/ 0 w 2482005"/>
              <a:gd name="connsiteY0" fmla="*/ 1152942 h 2474398"/>
              <a:gd name="connsiteX1" fmla="*/ 1360096 w 2482005"/>
              <a:gd name="connsiteY1" fmla="*/ 0 h 2474398"/>
              <a:gd name="connsiteX2" fmla="*/ 2482005 w 2482005"/>
              <a:gd name="connsiteY2" fmla="*/ 1316050 h 2474398"/>
              <a:gd name="connsiteX3" fmla="*/ 1130073 w 2482005"/>
              <a:gd name="connsiteY3" fmla="*/ 2474398 h 2474398"/>
              <a:gd name="connsiteX4" fmla="*/ 0 w 2482005"/>
              <a:gd name="connsiteY4" fmla="*/ 1152942 h 2474398"/>
              <a:gd name="connsiteX0" fmla="*/ 0 w 2482005"/>
              <a:gd name="connsiteY0" fmla="*/ 1022935 h 2344391"/>
              <a:gd name="connsiteX1" fmla="*/ 1276650 w 2482005"/>
              <a:gd name="connsiteY1" fmla="*/ 0 h 2344391"/>
              <a:gd name="connsiteX2" fmla="*/ 2482005 w 2482005"/>
              <a:gd name="connsiteY2" fmla="*/ 1186043 h 2344391"/>
              <a:gd name="connsiteX3" fmla="*/ 1130073 w 2482005"/>
              <a:gd name="connsiteY3" fmla="*/ 2344391 h 2344391"/>
              <a:gd name="connsiteX4" fmla="*/ 0 w 2482005"/>
              <a:gd name="connsiteY4" fmla="*/ 1022935 h 2344391"/>
              <a:gd name="connsiteX0" fmla="*/ 0 w 2482005"/>
              <a:gd name="connsiteY0" fmla="*/ 1150327 h 2471783"/>
              <a:gd name="connsiteX1" fmla="*/ 1362329 w 2482005"/>
              <a:gd name="connsiteY1" fmla="*/ 0 h 2471783"/>
              <a:gd name="connsiteX2" fmla="*/ 2482005 w 2482005"/>
              <a:gd name="connsiteY2" fmla="*/ 1313435 h 2471783"/>
              <a:gd name="connsiteX3" fmla="*/ 1130073 w 2482005"/>
              <a:gd name="connsiteY3" fmla="*/ 2471783 h 2471783"/>
              <a:gd name="connsiteX4" fmla="*/ 0 w 2482005"/>
              <a:gd name="connsiteY4" fmla="*/ 1150327 h 2471783"/>
              <a:gd name="connsiteX0" fmla="*/ 0 w 2482005"/>
              <a:gd name="connsiteY0" fmla="*/ 1150327 h 2356257"/>
              <a:gd name="connsiteX1" fmla="*/ 1362329 w 2482005"/>
              <a:gd name="connsiteY1" fmla="*/ 0 h 2356257"/>
              <a:gd name="connsiteX2" fmla="*/ 2482005 w 2482005"/>
              <a:gd name="connsiteY2" fmla="*/ 1313435 h 2356257"/>
              <a:gd name="connsiteX3" fmla="*/ 1180665 w 2482005"/>
              <a:gd name="connsiteY3" fmla="*/ 2356257 h 2356257"/>
              <a:gd name="connsiteX4" fmla="*/ 0 w 2482005"/>
              <a:gd name="connsiteY4" fmla="*/ 1150327 h 2356257"/>
              <a:gd name="connsiteX0" fmla="*/ 0 w 2482005"/>
              <a:gd name="connsiteY0" fmla="*/ 1150327 h 2466936"/>
              <a:gd name="connsiteX1" fmla="*/ 1362329 w 2482005"/>
              <a:gd name="connsiteY1" fmla="*/ 0 h 2466936"/>
              <a:gd name="connsiteX2" fmla="*/ 2482005 w 2482005"/>
              <a:gd name="connsiteY2" fmla="*/ 1313435 h 2466936"/>
              <a:gd name="connsiteX3" fmla="*/ 1130454 w 2482005"/>
              <a:gd name="connsiteY3" fmla="*/ 2466936 h 2466936"/>
              <a:gd name="connsiteX4" fmla="*/ 0 w 2482005"/>
              <a:gd name="connsiteY4" fmla="*/ 1150327 h 2466936"/>
              <a:gd name="connsiteX0" fmla="*/ 0 w 2232894"/>
              <a:gd name="connsiteY0" fmla="*/ 1177321 h 2466936"/>
              <a:gd name="connsiteX1" fmla="*/ 1113218 w 2232894"/>
              <a:gd name="connsiteY1" fmla="*/ 0 h 2466936"/>
              <a:gd name="connsiteX2" fmla="*/ 2232894 w 2232894"/>
              <a:gd name="connsiteY2" fmla="*/ 1313435 h 2466936"/>
              <a:gd name="connsiteX3" fmla="*/ 881343 w 2232894"/>
              <a:gd name="connsiteY3" fmla="*/ 2466936 h 2466936"/>
              <a:gd name="connsiteX4" fmla="*/ 0 w 2232894"/>
              <a:gd name="connsiteY4" fmla="*/ 1177321 h 2466936"/>
              <a:gd name="connsiteX0" fmla="*/ 0 w 2475307"/>
              <a:gd name="connsiteY0" fmla="*/ 1158174 h 2466936"/>
              <a:gd name="connsiteX1" fmla="*/ 1355631 w 2475307"/>
              <a:gd name="connsiteY1" fmla="*/ 0 h 2466936"/>
              <a:gd name="connsiteX2" fmla="*/ 2475307 w 2475307"/>
              <a:gd name="connsiteY2" fmla="*/ 1313435 h 2466936"/>
              <a:gd name="connsiteX3" fmla="*/ 1123756 w 2475307"/>
              <a:gd name="connsiteY3" fmla="*/ 2466936 h 2466936"/>
              <a:gd name="connsiteX4" fmla="*/ 0 w 2475307"/>
              <a:gd name="connsiteY4" fmla="*/ 1158174 h 246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307" h="2466936">
                <a:moveTo>
                  <a:pt x="0" y="1158174"/>
                </a:moveTo>
                <a:lnTo>
                  <a:pt x="1355631" y="0"/>
                </a:lnTo>
                <a:lnTo>
                  <a:pt x="2475307" y="1313435"/>
                </a:lnTo>
                <a:lnTo>
                  <a:pt x="1123756" y="2466936"/>
                </a:lnTo>
                <a:lnTo>
                  <a:pt x="0" y="115817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>
            <a:norm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4" name="Picture Placeholder 22"/>
          <p:cNvSpPr>
            <a:spLocks noGrp="1"/>
          </p:cNvSpPr>
          <p:nvPr>
            <p:ph type="pic" sz="quarter" idx="23" hasCustomPrompt="1"/>
          </p:nvPr>
        </p:nvSpPr>
        <p:spPr>
          <a:xfrm>
            <a:off x="4940865" y="2424953"/>
            <a:ext cx="2090455" cy="2083387"/>
          </a:xfrm>
          <a:custGeom>
            <a:avLst/>
            <a:gdLst>
              <a:gd name="connsiteX0" fmla="*/ 0 w 2362200"/>
              <a:gd name="connsiteY0" fmla="*/ 2209800 h 2209800"/>
              <a:gd name="connsiteX1" fmla="*/ 552450 w 2362200"/>
              <a:gd name="connsiteY1" fmla="*/ 0 h 2209800"/>
              <a:gd name="connsiteX2" fmla="*/ 1809750 w 2362200"/>
              <a:gd name="connsiteY2" fmla="*/ 0 h 2209800"/>
              <a:gd name="connsiteX3" fmla="*/ 2362200 w 2362200"/>
              <a:gd name="connsiteY3" fmla="*/ 2209800 h 2209800"/>
              <a:gd name="connsiteX4" fmla="*/ 0 w 2362200"/>
              <a:gd name="connsiteY4" fmla="*/ 2209800 h 2209800"/>
              <a:gd name="connsiteX0" fmla="*/ 0 w 3060413"/>
              <a:gd name="connsiteY0" fmla="*/ 2215699 h 2215699"/>
              <a:gd name="connsiteX1" fmla="*/ 552450 w 3060413"/>
              <a:gd name="connsiteY1" fmla="*/ 5899 h 2215699"/>
              <a:gd name="connsiteX2" fmla="*/ 3060413 w 3060413"/>
              <a:gd name="connsiteY2" fmla="*/ 0 h 2215699"/>
              <a:gd name="connsiteX3" fmla="*/ 2362200 w 3060413"/>
              <a:gd name="connsiteY3" fmla="*/ 2215699 h 2215699"/>
              <a:gd name="connsiteX4" fmla="*/ 0 w 3060413"/>
              <a:gd name="connsiteY4" fmla="*/ 2215699 h 2215699"/>
              <a:gd name="connsiteX0" fmla="*/ 0 w 7231257"/>
              <a:gd name="connsiteY0" fmla="*/ 2209800 h 2209800"/>
              <a:gd name="connsiteX1" fmla="*/ 552450 w 7231257"/>
              <a:gd name="connsiteY1" fmla="*/ 0 h 2209800"/>
              <a:gd name="connsiteX2" fmla="*/ 7231257 w 7231257"/>
              <a:gd name="connsiteY2" fmla="*/ 566338 h 2209800"/>
              <a:gd name="connsiteX3" fmla="*/ 2362200 w 7231257"/>
              <a:gd name="connsiteY3" fmla="*/ 2209800 h 2209800"/>
              <a:gd name="connsiteX4" fmla="*/ 0 w 7231257"/>
              <a:gd name="connsiteY4" fmla="*/ 2209800 h 2209800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2362200 w 7231257"/>
              <a:gd name="connsiteY3" fmla="*/ 2929521 h 2929521"/>
              <a:gd name="connsiteX4" fmla="*/ 0 w 7231257"/>
              <a:gd name="connsiteY4" fmla="*/ 2929521 h 2929521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5878216 w 7231257"/>
              <a:gd name="connsiteY3" fmla="*/ 2445774 h 2929521"/>
              <a:gd name="connsiteX4" fmla="*/ 0 w 7231257"/>
              <a:gd name="connsiteY4" fmla="*/ 2929521 h 2929521"/>
              <a:gd name="connsiteX0" fmla="*/ 0 w 2511773"/>
              <a:gd name="connsiteY0" fmla="*/ 1147915 h 2445774"/>
              <a:gd name="connsiteX1" fmla="*/ 1366561 w 2511773"/>
              <a:gd name="connsiteY1" fmla="*/ 0 h 2445774"/>
              <a:gd name="connsiteX2" fmla="*/ 2511773 w 2511773"/>
              <a:gd name="connsiteY2" fmla="*/ 1286059 h 2445774"/>
              <a:gd name="connsiteX3" fmla="*/ 1158732 w 2511773"/>
              <a:gd name="connsiteY3" fmla="*/ 2445774 h 2445774"/>
              <a:gd name="connsiteX4" fmla="*/ 0 w 2511773"/>
              <a:gd name="connsiteY4" fmla="*/ 1147915 h 2445774"/>
              <a:gd name="connsiteX0" fmla="*/ 0 w 2511773"/>
              <a:gd name="connsiteY0" fmla="*/ 1165613 h 2463472"/>
              <a:gd name="connsiteX1" fmla="*/ 1354762 w 2511773"/>
              <a:gd name="connsiteY1" fmla="*/ 0 h 2463472"/>
              <a:gd name="connsiteX2" fmla="*/ 2511773 w 2511773"/>
              <a:gd name="connsiteY2" fmla="*/ 1303757 h 2463472"/>
              <a:gd name="connsiteX3" fmla="*/ 1158732 w 2511773"/>
              <a:gd name="connsiteY3" fmla="*/ 2463472 h 2463472"/>
              <a:gd name="connsiteX4" fmla="*/ 0 w 2511773"/>
              <a:gd name="connsiteY4" fmla="*/ 1165613 h 2463472"/>
              <a:gd name="connsiteX0" fmla="*/ 0 w 2511773"/>
              <a:gd name="connsiteY0" fmla="*/ 1165613 h 2498868"/>
              <a:gd name="connsiteX1" fmla="*/ 1354762 w 2511773"/>
              <a:gd name="connsiteY1" fmla="*/ 0 h 2498868"/>
              <a:gd name="connsiteX2" fmla="*/ 2511773 w 2511773"/>
              <a:gd name="connsiteY2" fmla="*/ 1303757 h 2498868"/>
              <a:gd name="connsiteX3" fmla="*/ 1146933 w 2511773"/>
              <a:gd name="connsiteY3" fmla="*/ 2498868 h 2498868"/>
              <a:gd name="connsiteX4" fmla="*/ 0 w 2511773"/>
              <a:gd name="connsiteY4" fmla="*/ 1165613 h 2498868"/>
              <a:gd name="connsiteX0" fmla="*/ 0 w 2511773"/>
              <a:gd name="connsiteY0" fmla="*/ 1165613 h 2487069"/>
              <a:gd name="connsiteX1" fmla="*/ 1354762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65613 h 2487069"/>
              <a:gd name="connsiteX1" fmla="*/ 1360661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41034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73863"/>
              <a:gd name="connsiteX1" fmla="*/ 1348862 w 2511773"/>
              <a:gd name="connsiteY1" fmla="*/ 0 h 2473863"/>
              <a:gd name="connsiteX2" fmla="*/ 2511773 w 2511773"/>
              <a:gd name="connsiteY2" fmla="*/ 1297858 h 2473863"/>
              <a:gd name="connsiteX3" fmla="*/ 1137380 w 2511773"/>
              <a:gd name="connsiteY3" fmla="*/ 2473863 h 2473863"/>
              <a:gd name="connsiteX4" fmla="*/ 0 w 2511773"/>
              <a:gd name="connsiteY4" fmla="*/ 1159714 h 2473863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7380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0073 w 2511773"/>
              <a:gd name="connsiteY3" fmla="*/ 2481170 h 2481170"/>
              <a:gd name="connsiteX4" fmla="*/ 0 w 2511773"/>
              <a:gd name="connsiteY4" fmla="*/ 1159714 h 2481170"/>
              <a:gd name="connsiteX0" fmla="*/ 0 w 2489852"/>
              <a:gd name="connsiteY0" fmla="*/ 1159714 h 2481170"/>
              <a:gd name="connsiteX1" fmla="*/ 1348862 w 2489852"/>
              <a:gd name="connsiteY1" fmla="*/ 0 h 2481170"/>
              <a:gd name="connsiteX2" fmla="*/ 2489852 w 2489852"/>
              <a:gd name="connsiteY2" fmla="*/ 1316125 h 2481170"/>
              <a:gd name="connsiteX3" fmla="*/ 1130073 w 2489852"/>
              <a:gd name="connsiteY3" fmla="*/ 2481170 h 2481170"/>
              <a:gd name="connsiteX4" fmla="*/ 0 w 2489852"/>
              <a:gd name="connsiteY4" fmla="*/ 1159714 h 2481170"/>
              <a:gd name="connsiteX0" fmla="*/ 0 w 2489852"/>
              <a:gd name="connsiteY0" fmla="*/ 1153404 h 2474860"/>
              <a:gd name="connsiteX1" fmla="*/ 1354248 w 2489852"/>
              <a:gd name="connsiteY1" fmla="*/ 0 h 2474860"/>
              <a:gd name="connsiteX2" fmla="*/ 2489852 w 2489852"/>
              <a:gd name="connsiteY2" fmla="*/ 1309815 h 2474860"/>
              <a:gd name="connsiteX3" fmla="*/ 1130073 w 2489852"/>
              <a:gd name="connsiteY3" fmla="*/ 2474860 h 2474860"/>
              <a:gd name="connsiteX4" fmla="*/ 0 w 2489852"/>
              <a:gd name="connsiteY4" fmla="*/ 1153404 h 2474860"/>
              <a:gd name="connsiteX0" fmla="*/ 0 w 2489852"/>
              <a:gd name="connsiteY0" fmla="*/ 1152942 h 2474398"/>
              <a:gd name="connsiteX1" fmla="*/ 1360096 w 2489852"/>
              <a:gd name="connsiteY1" fmla="*/ 0 h 2474398"/>
              <a:gd name="connsiteX2" fmla="*/ 2489852 w 2489852"/>
              <a:gd name="connsiteY2" fmla="*/ 1309353 h 2474398"/>
              <a:gd name="connsiteX3" fmla="*/ 1130073 w 2489852"/>
              <a:gd name="connsiteY3" fmla="*/ 2474398 h 2474398"/>
              <a:gd name="connsiteX4" fmla="*/ 0 w 2489852"/>
              <a:gd name="connsiteY4" fmla="*/ 1152942 h 2474398"/>
              <a:gd name="connsiteX0" fmla="*/ 0 w 2255539"/>
              <a:gd name="connsiteY0" fmla="*/ 1152942 h 2474398"/>
              <a:gd name="connsiteX1" fmla="*/ 1360096 w 2255539"/>
              <a:gd name="connsiteY1" fmla="*/ 0 h 2474398"/>
              <a:gd name="connsiteX2" fmla="*/ 2255539 w 2255539"/>
              <a:gd name="connsiteY2" fmla="*/ 1342068 h 2474398"/>
              <a:gd name="connsiteX3" fmla="*/ 1130073 w 2255539"/>
              <a:gd name="connsiteY3" fmla="*/ 2474398 h 2474398"/>
              <a:gd name="connsiteX4" fmla="*/ 0 w 2255539"/>
              <a:gd name="connsiteY4" fmla="*/ 1152942 h 2474398"/>
              <a:gd name="connsiteX0" fmla="*/ 0 w 2482005"/>
              <a:gd name="connsiteY0" fmla="*/ 1152942 h 2474398"/>
              <a:gd name="connsiteX1" fmla="*/ 1360096 w 2482005"/>
              <a:gd name="connsiteY1" fmla="*/ 0 h 2474398"/>
              <a:gd name="connsiteX2" fmla="*/ 2482005 w 2482005"/>
              <a:gd name="connsiteY2" fmla="*/ 1316050 h 2474398"/>
              <a:gd name="connsiteX3" fmla="*/ 1130073 w 2482005"/>
              <a:gd name="connsiteY3" fmla="*/ 2474398 h 2474398"/>
              <a:gd name="connsiteX4" fmla="*/ 0 w 2482005"/>
              <a:gd name="connsiteY4" fmla="*/ 1152942 h 2474398"/>
              <a:gd name="connsiteX0" fmla="*/ 0 w 2482005"/>
              <a:gd name="connsiteY0" fmla="*/ 1022935 h 2344391"/>
              <a:gd name="connsiteX1" fmla="*/ 1276650 w 2482005"/>
              <a:gd name="connsiteY1" fmla="*/ 0 h 2344391"/>
              <a:gd name="connsiteX2" fmla="*/ 2482005 w 2482005"/>
              <a:gd name="connsiteY2" fmla="*/ 1186043 h 2344391"/>
              <a:gd name="connsiteX3" fmla="*/ 1130073 w 2482005"/>
              <a:gd name="connsiteY3" fmla="*/ 2344391 h 2344391"/>
              <a:gd name="connsiteX4" fmla="*/ 0 w 2482005"/>
              <a:gd name="connsiteY4" fmla="*/ 1022935 h 2344391"/>
              <a:gd name="connsiteX0" fmla="*/ 0 w 2482005"/>
              <a:gd name="connsiteY0" fmla="*/ 1150327 h 2471783"/>
              <a:gd name="connsiteX1" fmla="*/ 1362329 w 2482005"/>
              <a:gd name="connsiteY1" fmla="*/ 0 h 2471783"/>
              <a:gd name="connsiteX2" fmla="*/ 2482005 w 2482005"/>
              <a:gd name="connsiteY2" fmla="*/ 1313435 h 2471783"/>
              <a:gd name="connsiteX3" fmla="*/ 1130073 w 2482005"/>
              <a:gd name="connsiteY3" fmla="*/ 2471783 h 2471783"/>
              <a:gd name="connsiteX4" fmla="*/ 0 w 2482005"/>
              <a:gd name="connsiteY4" fmla="*/ 1150327 h 2471783"/>
              <a:gd name="connsiteX0" fmla="*/ 0 w 2482005"/>
              <a:gd name="connsiteY0" fmla="*/ 1150327 h 2356257"/>
              <a:gd name="connsiteX1" fmla="*/ 1362329 w 2482005"/>
              <a:gd name="connsiteY1" fmla="*/ 0 h 2356257"/>
              <a:gd name="connsiteX2" fmla="*/ 2482005 w 2482005"/>
              <a:gd name="connsiteY2" fmla="*/ 1313435 h 2356257"/>
              <a:gd name="connsiteX3" fmla="*/ 1180665 w 2482005"/>
              <a:gd name="connsiteY3" fmla="*/ 2356257 h 2356257"/>
              <a:gd name="connsiteX4" fmla="*/ 0 w 2482005"/>
              <a:gd name="connsiteY4" fmla="*/ 1150327 h 2356257"/>
              <a:gd name="connsiteX0" fmla="*/ 0 w 2482005"/>
              <a:gd name="connsiteY0" fmla="*/ 1150327 h 2466936"/>
              <a:gd name="connsiteX1" fmla="*/ 1362329 w 2482005"/>
              <a:gd name="connsiteY1" fmla="*/ 0 h 2466936"/>
              <a:gd name="connsiteX2" fmla="*/ 2482005 w 2482005"/>
              <a:gd name="connsiteY2" fmla="*/ 1313435 h 2466936"/>
              <a:gd name="connsiteX3" fmla="*/ 1130454 w 2482005"/>
              <a:gd name="connsiteY3" fmla="*/ 2466936 h 2466936"/>
              <a:gd name="connsiteX4" fmla="*/ 0 w 2482005"/>
              <a:gd name="connsiteY4" fmla="*/ 1150327 h 2466936"/>
              <a:gd name="connsiteX0" fmla="*/ 0 w 2232894"/>
              <a:gd name="connsiteY0" fmla="*/ 1177321 h 2466936"/>
              <a:gd name="connsiteX1" fmla="*/ 1113218 w 2232894"/>
              <a:gd name="connsiteY1" fmla="*/ 0 h 2466936"/>
              <a:gd name="connsiteX2" fmla="*/ 2232894 w 2232894"/>
              <a:gd name="connsiteY2" fmla="*/ 1313435 h 2466936"/>
              <a:gd name="connsiteX3" fmla="*/ 881343 w 2232894"/>
              <a:gd name="connsiteY3" fmla="*/ 2466936 h 2466936"/>
              <a:gd name="connsiteX4" fmla="*/ 0 w 2232894"/>
              <a:gd name="connsiteY4" fmla="*/ 1177321 h 2466936"/>
              <a:gd name="connsiteX0" fmla="*/ 0 w 2475307"/>
              <a:gd name="connsiteY0" fmla="*/ 1158174 h 2466936"/>
              <a:gd name="connsiteX1" fmla="*/ 1355631 w 2475307"/>
              <a:gd name="connsiteY1" fmla="*/ 0 h 2466936"/>
              <a:gd name="connsiteX2" fmla="*/ 2475307 w 2475307"/>
              <a:gd name="connsiteY2" fmla="*/ 1313435 h 2466936"/>
              <a:gd name="connsiteX3" fmla="*/ 1123756 w 2475307"/>
              <a:gd name="connsiteY3" fmla="*/ 2466936 h 2466936"/>
              <a:gd name="connsiteX4" fmla="*/ 0 w 2475307"/>
              <a:gd name="connsiteY4" fmla="*/ 1158174 h 246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307" h="2466936">
                <a:moveTo>
                  <a:pt x="0" y="1158174"/>
                </a:moveTo>
                <a:lnTo>
                  <a:pt x="1355631" y="0"/>
                </a:lnTo>
                <a:lnTo>
                  <a:pt x="2475307" y="1313435"/>
                </a:lnTo>
                <a:lnTo>
                  <a:pt x="1123756" y="2466936"/>
                </a:lnTo>
                <a:lnTo>
                  <a:pt x="0" y="115817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>
            <a:norm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5" name="Picture Placeholder 22"/>
          <p:cNvSpPr>
            <a:spLocks noGrp="1"/>
          </p:cNvSpPr>
          <p:nvPr>
            <p:ph type="pic" sz="quarter" idx="24" hasCustomPrompt="1"/>
          </p:nvPr>
        </p:nvSpPr>
        <p:spPr>
          <a:xfrm>
            <a:off x="5920830" y="279402"/>
            <a:ext cx="3426372" cy="3414788"/>
          </a:xfrm>
          <a:custGeom>
            <a:avLst/>
            <a:gdLst>
              <a:gd name="connsiteX0" fmla="*/ 0 w 2362200"/>
              <a:gd name="connsiteY0" fmla="*/ 2209800 h 2209800"/>
              <a:gd name="connsiteX1" fmla="*/ 552450 w 2362200"/>
              <a:gd name="connsiteY1" fmla="*/ 0 h 2209800"/>
              <a:gd name="connsiteX2" fmla="*/ 1809750 w 2362200"/>
              <a:gd name="connsiteY2" fmla="*/ 0 h 2209800"/>
              <a:gd name="connsiteX3" fmla="*/ 2362200 w 2362200"/>
              <a:gd name="connsiteY3" fmla="*/ 2209800 h 2209800"/>
              <a:gd name="connsiteX4" fmla="*/ 0 w 2362200"/>
              <a:gd name="connsiteY4" fmla="*/ 2209800 h 2209800"/>
              <a:gd name="connsiteX0" fmla="*/ 0 w 3060413"/>
              <a:gd name="connsiteY0" fmla="*/ 2215699 h 2215699"/>
              <a:gd name="connsiteX1" fmla="*/ 552450 w 3060413"/>
              <a:gd name="connsiteY1" fmla="*/ 5899 h 2215699"/>
              <a:gd name="connsiteX2" fmla="*/ 3060413 w 3060413"/>
              <a:gd name="connsiteY2" fmla="*/ 0 h 2215699"/>
              <a:gd name="connsiteX3" fmla="*/ 2362200 w 3060413"/>
              <a:gd name="connsiteY3" fmla="*/ 2215699 h 2215699"/>
              <a:gd name="connsiteX4" fmla="*/ 0 w 3060413"/>
              <a:gd name="connsiteY4" fmla="*/ 2215699 h 2215699"/>
              <a:gd name="connsiteX0" fmla="*/ 0 w 7231257"/>
              <a:gd name="connsiteY0" fmla="*/ 2209800 h 2209800"/>
              <a:gd name="connsiteX1" fmla="*/ 552450 w 7231257"/>
              <a:gd name="connsiteY1" fmla="*/ 0 h 2209800"/>
              <a:gd name="connsiteX2" fmla="*/ 7231257 w 7231257"/>
              <a:gd name="connsiteY2" fmla="*/ 566338 h 2209800"/>
              <a:gd name="connsiteX3" fmla="*/ 2362200 w 7231257"/>
              <a:gd name="connsiteY3" fmla="*/ 2209800 h 2209800"/>
              <a:gd name="connsiteX4" fmla="*/ 0 w 7231257"/>
              <a:gd name="connsiteY4" fmla="*/ 2209800 h 2209800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2362200 w 7231257"/>
              <a:gd name="connsiteY3" fmla="*/ 2929521 h 2929521"/>
              <a:gd name="connsiteX4" fmla="*/ 0 w 7231257"/>
              <a:gd name="connsiteY4" fmla="*/ 2929521 h 2929521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5878216 w 7231257"/>
              <a:gd name="connsiteY3" fmla="*/ 2445774 h 2929521"/>
              <a:gd name="connsiteX4" fmla="*/ 0 w 7231257"/>
              <a:gd name="connsiteY4" fmla="*/ 2929521 h 2929521"/>
              <a:gd name="connsiteX0" fmla="*/ 0 w 2511773"/>
              <a:gd name="connsiteY0" fmla="*/ 1147915 h 2445774"/>
              <a:gd name="connsiteX1" fmla="*/ 1366561 w 2511773"/>
              <a:gd name="connsiteY1" fmla="*/ 0 h 2445774"/>
              <a:gd name="connsiteX2" fmla="*/ 2511773 w 2511773"/>
              <a:gd name="connsiteY2" fmla="*/ 1286059 h 2445774"/>
              <a:gd name="connsiteX3" fmla="*/ 1158732 w 2511773"/>
              <a:gd name="connsiteY3" fmla="*/ 2445774 h 2445774"/>
              <a:gd name="connsiteX4" fmla="*/ 0 w 2511773"/>
              <a:gd name="connsiteY4" fmla="*/ 1147915 h 2445774"/>
              <a:gd name="connsiteX0" fmla="*/ 0 w 2511773"/>
              <a:gd name="connsiteY0" fmla="*/ 1165613 h 2463472"/>
              <a:gd name="connsiteX1" fmla="*/ 1354762 w 2511773"/>
              <a:gd name="connsiteY1" fmla="*/ 0 h 2463472"/>
              <a:gd name="connsiteX2" fmla="*/ 2511773 w 2511773"/>
              <a:gd name="connsiteY2" fmla="*/ 1303757 h 2463472"/>
              <a:gd name="connsiteX3" fmla="*/ 1158732 w 2511773"/>
              <a:gd name="connsiteY3" fmla="*/ 2463472 h 2463472"/>
              <a:gd name="connsiteX4" fmla="*/ 0 w 2511773"/>
              <a:gd name="connsiteY4" fmla="*/ 1165613 h 2463472"/>
              <a:gd name="connsiteX0" fmla="*/ 0 w 2511773"/>
              <a:gd name="connsiteY0" fmla="*/ 1165613 h 2498868"/>
              <a:gd name="connsiteX1" fmla="*/ 1354762 w 2511773"/>
              <a:gd name="connsiteY1" fmla="*/ 0 h 2498868"/>
              <a:gd name="connsiteX2" fmla="*/ 2511773 w 2511773"/>
              <a:gd name="connsiteY2" fmla="*/ 1303757 h 2498868"/>
              <a:gd name="connsiteX3" fmla="*/ 1146933 w 2511773"/>
              <a:gd name="connsiteY3" fmla="*/ 2498868 h 2498868"/>
              <a:gd name="connsiteX4" fmla="*/ 0 w 2511773"/>
              <a:gd name="connsiteY4" fmla="*/ 1165613 h 2498868"/>
              <a:gd name="connsiteX0" fmla="*/ 0 w 2511773"/>
              <a:gd name="connsiteY0" fmla="*/ 1165613 h 2487069"/>
              <a:gd name="connsiteX1" fmla="*/ 1354762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65613 h 2487069"/>
              <a:gd name="connsiteX1" fmla="*/ 1360661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41034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73863"/>
              <a:gd name="connsiteX1" fmla="*/ 1348862 w 2511773"/>
              <a:gd name="connsiteY1" fmla="*/ 0 h 2473863"/>
              <a:gd name="connsiteX2" fmla="*/ 2511773 w 2511773"/>
              <a:gd name="connsiteY2" fmla="*/ 1297858 h 2473863"/>
              <a:gd name="connsiteX3" fmla="*/ 1137380 w 2511773"/>
              <a:gd name="connsiteY3" fmla="*/ 2473863 h 2473863"/>
              <a:gd name="connsiteX4" fmla="*/ 0 w 2511773"/>
              <a:gd name="connsiteY4" fmla="*/ 1159714 h 2473863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7380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0073 w 2511773"/>
              <a:gd name="connsiteY3" fmla="*/ 2481170 h 2481170"/>
              <a:gd name="connsiteX4" fmla="*/ 0 w 2511773"/>
              <a:gd name="connsiteY4" fmla="*/ 1159714 h 2481170"/>
              <a:gd name="connsiteX0" fmla="*/ 0 w 2489852"/>
              <a:gd name="connsiteY0" fmla="*/ 1159714 h 2481170"/>
              <a:gd name="connsiteX1" fmla="*/ 1348862 w 2489852"/>
              <a:gd name="connsiteY1" fmla="*/ 0 h 2481170"/>
              <a:gd name="connsiteX2" fmla="*/ 2489852 w 2489852"/>
              <a:gd name="connsiteY2" fmla="*/ 1316125 h 2481170"/>
              <a:gd name="connsiteX3" fmla="*/ 1130073 w 2489852"/>
              <a:gd name="connsiteY3" fmla="*/ 2481170 h 2481170"/>
              <a:gd name="connsiteX4" fmla="*/ 0 w 2489852"/>
              <a:gd name="connsiteY4" fmla="*/ 1159714 h 2481170"/>
              <a:gd name="connsiteX0" fmla="*/ 0 w 2489852"/>
              <a:gd name="connsiteY0" fmla="*/ 1153404 h 2474860"/>
              <a:gd name="connsiteX1" fmla="*/ 1354248 w 2489852"/>
              <a:gd name="connsiteY1" fmla="*/ 0 h 2474860"/>
              <a:gd name="connsiteX2" fmla="*/ 2489852 w 2489852"/>
              <a:gd name="connsiteY2" fmla="*/ 1309815 h 2474860"/>
              <a:gd name="connsiteX3" fmla="*/ 1130073 w 2489852"/>
              <a:gd name="connsiteY3" fmla="*/ 2474860 h 2474860"/>
              <a:gd name="connsiteX4" fmla="*/ 0 w 2489852"/>
              <a:gd name="connsiteY4" fmla="*/ 1153404 h 2474860"/>
              <a:gd name="connsiteX0" fmla="*/ 0 w 2489852"/>
              <a:gd name="connsiteY0" fmla="*/ 1152942 h 2474398"/>
              <a:gd name="connsiteX1" fmla="*/ 1360096 w 2489852"/>
              <a:gd name="connsiteY1" fmla="*/ 0 h 2474398"/>
              <a:gd name="connsiteX2" fmla="*/ 2489852 w 2489852"/>
              <a:gd name="connsiteY2" fmla="*/ 1309353 h 2474398"/>
              <a:gd name="connsiteX3" fmla="*/ 1130073 w 2489852"/>
              <a:gd name="connsiteY3" fmla="*/ 2474398 h 2474398"/>
              <a:gd name="connsiteX4" fmla="*/ 0 w 2489852"/>
              <a:gd name="connsiteY4" fmla="*/ 1152942 h 2474398"/>
              <a:gd name="connsiteX0" fmla="*/ 0 w 2255539"/>
              <a:gd name="connsiteY0" fmla="*/ 1152942 h 2474398"/>
              <a:gd name="connsiteX1" fmla="*/ 1360096 w 2255539"/>
              <a:gd name="connsiteY1" fmla="*/ 0 h 2474398"/>
              <a:gd name="connsiteX2" fmla="*/ 2255539 w 2255539"/>
              <a:gd name="connsiteY2" fmla="*/ 1342068 h 2474398"/>
              <a:gd name="connsiteX3" fmla="*/ 1130073 w 2255539"/>
              <a:gd name="connsiteY3" fmla="*/ 2474398 h 2474398"/>
              <a:gd name="connsiteX4" fmla="*/ 0 w 2255539"/>
              <a:gd name="connsiteY4" fmla="*/ 1152942 h 2474398"/>
              <a:gd name="connsiteX0" fmla="*/ 0 w 2482005"/>
              <a:gd name="connsiteY0" fmla="*/ 1152942 h 2474398"/>
              <a:gd name="connsiteX1" fmla="*/ 1360096 w 2482005"/>
              <a:gd name="connsiteY1" fmla="*/ 0 h 2474398"/>
              <a:gd name="connsiteX2" fmla="*/ 2482005 w 2482005"/>
              <a:gd name="connsiteY2" fmla="*/ 1316050 h 2474398"/>
              <a:gd name="connsiteX3" fmla="*/ 1130073 w 2482005"/>
              <a:gd name="connsiteY3" fmla="*/ 2474398 h 2474398"/>
              <a:gd name="connsiteX4" fmla="*/ 0 w 2482005"/>
              <a:gd name="connsiteY4" fmla="*/ 1152942 h 2474398"/>
              <a:gd name="connsiteX0" fmla="*/ 0 w 2482005"/>
              <a:gd name="connsiteY0" fmla="*/ 1022935 h 2344391"/>
              <a:gd name="connsiteX1" fmla="*/ 1276650 w 2482005"/>
              <a:gd name="connsiteY1" fmla="*/ 0 h 2344391"/>
              <a:gd name="connsiteX2" fmla="*/ 2482005 w 2482005"/>
              <a:gd name="connsiteY2" fmla="*/ 1186043 h 2344391"/>
              <a:gd name="connsiteX3" fmla="*/ 1130073 w 2482005"/>
              <a:gd name="connsiteY3" fmla="*/ 2344391 h 2344391"/>
              <a:gd name="connsiteX4" fmla="*/ 0 w 2482005"/>
              <a:gd name="connsiteY4" fmla="*/ 1022935 h 2344391"/>
              <a:gd name="connsiteX0" fmla="*/ 0 w 2482005"/>
              <a:gd name="connsiteY0" fmla="*/ 1150327 h 2471783"/>
              <a:gd name="connsiteX1" fmla="*/ 1362329 w 2482005"/>
              <a:gd name="connsiteY1" fmla="*/ 0 h 2471783"/>
              <a:gd name="connsiteX2" fmla="*/ 2482005 w 2482005"/>
              <a:gd name="connsiteY2" fmla="*/ 1313435 h 2471783"/>
              <a:gd name="connsiteX3" fmla="*/ 1130073 w 2482005"/>
              <a:gd name="connsiteY3" fmla="*/ 2471783 h 2471783"/>
              <a:gd name="connsiteX4" fmla="*/ 0 w 2482005"/>
              <a:gd name="connsiteY4" fmla="*/ 1150327 h 2471783"/>
              <a:gd name="connsiteX0" fmla="*/ 0 w 2482005"/>
              <a:gd name="connsiteY0" fmla="*/ 1150327 h 2356257"/>
              <a:gd name="connsiteX1" fmla="*/ 1362329 w 2482005"/>
              <a:gd name="connsiteY1" fmla="*/ 0 h 2356257"/>
              <a:gd name="connsiteX2" fmla="*/ 2482005 w 2482005"/>
              <a:gd name="connsiteY2" fmla="*/ 1313435 h 2356257"/>
              <a:gd name="connsiteX3" fmla="*/ 1180665 w 2482005"/>
              <a:gd name="connsiteY3" fmla="*/ 2356257 h 2356257"/>
              <a:gd name="connsiteX4" fmla="*/ 0 w 2482005"/>
              <a:gd name="connsiteY4" fmla="*/ 1150327 h 2356257"/>
              <a:gd name="connsiteX0" fmla="*/ 0 w 2482005"/>
              <a:gd name="connsiteY0" fmla="*/ 1150327 h 2466936"/>
              <a:gd name="connsiteX1" fmla="*/ 1362329 w 2482005"/>
              <a:gd name="connsiteY1" fmla="*/ 0 h 2466936"/>
              <a:gd name="connsiteX2" fmla="*/ 2482005 w 2482005"/>
              <a:gd name="connsiteY2" fmla="*/ 1313435 h 2466936"/>
              <a:gd name="connsiteX3" fmla="*/ 1130454 w 2482005"/>
              <a:gd name="connsiteY3" fmla="*/ 2466936 h 2466936"/>
              <a:gd name="connsiteX4" fmla="*/ 0 w 2482005"/>
              <a:gd name="connsiteY4" fmla="*/ 1150327 h 2466936"/>
              <a:gd name="connsiteX0" fmla="*/ 0 w 2232894"/>
              <a:gd name="connsiteY0" fmla="*/ 1177321 h 2466936"/>
              <a:gd name="connsiteX1" fmla="*/ 1113218 w 2232894"/>
              <a:gd name="connsiteY1" fmla="*/ 0 h 2466936"/>
              <a:gd name="connsiteX2" fmla="*/ 2232894 w 2232894"/>
              <a:gd name="connsiteY2" fmla="*/ 1313435 h 2466936"/>
              <a:gd name="connsiteX3" fmla="*/ 881343 w 2232894"/>
              <a:gd name="connsiteY3" fmla="*/ 2466936 h 2466936"/>
              <a:gd name="connsiteX4" fmla="*/ 0 w 2232894"/>
              <a:gd name="connsiteY4" fmla="*/ 1177321 h 2466936"/>
              <a:gd name="connsiteX0" fmla="*/ 0 w 2475307"/>
              <a:gd name="connsiteY0" fmla="*/ 1158174 h 2466936"/>
              <a:gd name="connsiteX1" fmla="*/ 1355631 w 2475307"/>
              <a:gd name="connsiteY1" fmla="*/ 0 h 2466936"/>
              <a:gd name="connsiteX2" fmla="*/ 2475307 w 2475307"/>
              <a:gd name="connsiteY2" fmla="*/ 1313435 h 2466936"/>
              <a:gd name="connsiteX3" fmla="*/ 1123756 w 2475307"/>
              <a:gd name="connsiteY3" fmla="*/ 2466936 h 2466936"/>
              <a:gd name="connsiteX4" fmla="*/ 0 w 2475307"/>
              <a:gd name="connsiteY4" fmla="*/ 1158174 h 246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307" h="2466936">
                <a:moveTo>
                  <a:pt x="0" y="1158174"/>
                </a:moveTo>
                <a:lnTo>
                  <a:pt x="1355631" y="0"/>
                </a:lnTo>
                <a:lnTo>
                  <a:pt x="2475307" y="1313435"/>
                </a:lnTo>
                <a:lnTo>
                  <a:pt x="1123756" y="2466936"/>
                </a:lnTo>
                <a:lnTo>
                  <a:pt x="0" y="115817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>
            <a:norm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24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59998-FFE1-4C96-9603-BCBD577EB248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2EADBBD-5885-4531-B033-B36E18F575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800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096000" y="6762916"/>
            <a:ext cx="3048000" cy="11853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4000" y="6762916"/>
            <a:ext cx="3056467" cy="11853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9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14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7686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May 28,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Strengthening Our Operating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406400" y="1600200"/>
            <a:ext cx="5488517" cy="4053416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6197600" y="1600200"/>
            <a:ext cx="5486400" cy="4053416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00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0745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89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May 28,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Strengthening Our Operating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5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May 28,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Strengthening Our Operating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31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3423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38827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6155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83056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ACFC333-946B-4E78-9799-2D0A6E4630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061" y="1"/>
            <a:ext cx="7163987" cy="6803857"/>
          </a:xfrm>
          <a:prstGeom prst="chevron">
            <a:avLst/>
          </a:prstGeom>
          <a:ln w="57150"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4572000" y="177800"/>
            <a:ext cx="7112000" cy="5791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" name="Rectangle 10"/>
          <p:cNvSpPr/>
          <p:nvPr userDrawn="1"/>
        </p:nvSpPr>
        <p:spPr>
          <a:xfrm rot="19166587">
            <a:off x="-3088903" y="-3218286"/>
            <a:ext cx="13251019" cy="8037783"/>
          </a:xfrm>
          <a:custGeom>
            <a:avLst/>
            <a:gdLst>
              <a:gd name="connsiteX0" fmla="*/ 3344318 w 9938264"/>
              <a:gd name="connsiteY0" fmla="*/ 833334 h 6028337"/>
              <a:gd name="connsiteX1" fmla="*/ 9352124 w 9938264"/>
              <a:gd name="connsiteY1" fmla="*/ 5974812 h 6028337"/>
              <a:gd name="connsiteX2" fmla="*/ 1489581 w 9938264"/>
              <a:gd name="connsiteY2" fmla="*/ 6028337 h 6028337"/>
              <a:gd name="connsiteX3" fmla="*/ 1441516 w 9938264"/>
              <a:gd name="connsiteY3" fmla="*/ 5974812 h 6028337"/>
              <a:gd name="connsiteX4" fmla="*/ 0 w 9938264"/>
              <a:gd name="connsiteY4" fmla="*/ 4741164 h 6028337"/>
              <a:gd name="connsiteX5" fmla="*/ 3344318 w 9938264"/>
              <a:gd name="connsiteY5" fmla="*/ 833334 h 6028337"/>
              <a:gd name="connsiteX6" fmla="*/ 9938264 w 9938264"/>
              <a:gd name="connsiteY6" fmla="*/ 0 h 6028337"/>
              <a:gd name="connsiteX7" fmla="*/ 9938262 w 9938264"/>
              <a:gd name="connsiteY7" fmla="*/ 32492 h 6028337"/>
              <a:gd name="connsiteX8" fmla="*/ 9900296 w 9938264"/>
              <a:gd name="connsiteY8" fmla="*/ 0 h 6028337"/>
              <a:gd name="connsiteX9" fmla="*/ 9938264 w 9938264"/>
              <a:gd name="connsiteY9" fmla="*/ 0 h 6028337"/>
              <a:gd name="connsiteX0" fmla="*/ 3344318 w 9938264"/>
              <a:gd name="connsiteY0" fmla="*/ 833334 h 6028337"/>
              <a:gd name="connsiteX1" fmla="*/ 9394168 w 9938264"/>
              <a:gd name="connsiteY1" fmla="*/ 6024954 h 6028337"/>
              <a:gd name="connsiteX2" fmla="*/ 1489581 w 9938264"/>
              <a:gd name="connsiteY2" fmla="*/ 6028337 h 6028337"/>
              <a:gd name="connsiteX3" fmla="*/ 1441516 w 9938264"/>
              <a:gd name="connsiteY3" fmla="*/ 5974812 h 6028337"/>
              <a:gd name="connsiteX4" fmla="*/ 0 w 9938264"/>
              <a:gd name="connsiteY4" fmla="*/ 4741164 h 6028337"/>
              <a:gd name="connsiteX5" fmla="*/ 3344318 w 9938264"/>
              <a:gd name="connsiteY5" fmla="*/ 833334 h 6028337"/>
              <a:gd name="connsiteX6" fmla="*/ 9938264 w 9938264"/>
              <a:gd name="connsiteY6" fmla="*/ 0 h 6028337"/>
              <a:gd name="connsiteX7" fmla="*/ 9938262 w 9938264"/>
              <a:gd name="connsiteY7" fmla="*/ 32492 h 6028337"/>
              <a:gd name="connsiteX8" fmla="*/ 9900296 w 9938264"/>
              <a:gd name="connsiteY8" fmla="*/ 0 h 6028337"/>
              <a:gd name="connsiteX9" fmla="*/ 9938264 w 9938264"/>
              <a:gd name="connsiteY9" fmla="*/ 0 h 6028337"/>
              <a:gd name="connsiteX0" fmla="*/ 3344318 w 9938264"/>
              <a:gd name="connsiteY0" fmla="*/ 833334 h 6028337"/>
              <a:gd name="connsiteX1" fmla="*/ 9429981 w 9938264"/>
              <a:gd name="connsiteY1" fmla="*/ 6022171 h 6028337"/>
              <a:gd name="connsiteX2" fmla="*/ 1489581 w 9938264"/>
              <a:gd name="connsiteY2" fmla="*/ 6028337 h 6028337"/>
              <a:gd name="connsiteX3" fmla="*/ 1441516 w 9938264"/>
              <a:gd name="connsiteY3" fmla="*/ 5974812 h 6028337"/>
              <a:gd name="connsiteX4" fmla="*/ 0 w 9938264"/>
              <a:gd name="connsiteY4" fmla="*/ 4741164 h 6028337"/>
              <a:gd name="connsiteX5" fmla="*/ 3344318 w 9938264"/>
              <a:gd name="connsiteY5" fmla="*/ 833334 h 6028337"/>
              <a:gd name="connsiteX6" fmla="*/ 9938264 w 9938264"/>
              <a:gd name="connsiteY6" fmla="*/ 0 h 6028337"/>
              <a:gd name="connsiteX7" fmla="*/ 9938262 w 9938264"/>
              <a:gd name="connsiteY7" fmla="*/ 32492 h 6028337"/>
              <a:gd name="connsiteX8" fmla="*/ 9900296 w 9938264"/>
              <a:gd name="connsiteY8" fmla="*/ 0 h 6028337"/>
              <a:gd name="connsiteX9" fmla="*/ 9938264 w 9938264"/>
              <a:gd name="connsiteY9" fmla="*/ 0 h 602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8264" h="6028337">
                <a:moveTo>
                  <a:pt x="3344318" y="833334"/>
                </a:moveTo>
                <a:lnTo>
                  <a:pt x="9429981" y="6022171"/>
                </a:lnTo>
                <a:lnTo>
                  <a:pt x="1489581" y="6028337"/>
                </a:lnTo>
                <a:lnTo>
                  <a:pt x="1441516" y="5974812"/>
                </a:lnTo>
                <a:lnTo>
                  <a:pt x="0" y="4741164"/>
                </a:lnTo>
                <a:lnTo>
                  <a:pt x="3344318" y="833334"/>
                </a:lnTo>
                <a:close/>
                <a:moveTo>
                  <a:pt x="9938264" y="0"/>
                </a:moveTo>
                <a:cubicBezTo>
                  <a:pt x="9938263" y="10831"/>
                  <a:pt x="9938263" y="21661"/>
                  <a:pt x="9938262" y="32492"/>
                </a:cubicBezTo>
                <a:lnTo>
                  <a:pt x="9900296" y="0"/>
                </a:lnTo>
                <a:lnTo>
                  <a:pt x="9938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6197602" y="1456113"/>
            <a:ext cx="5035665" cy="5018107"/>
          </a:xfrm>
          <a:custGeom>
            <a:avLst/>
            <a:gdLst>
              <a:gd name="connsiteX0" fmla="*/ 0 w 2362200"/>
              <a:gd name="connsiteY0" fmla="*/ 2209800 h 2209800"/>
              <a:gd name="connsiteX1" fmla="*/ 552450 w 2362200"/>
              <a:gd name="connsiteY1" fmla="*/ 0 h 2209800"/>
              <a:gd name="connsiteX2" fmla="*/ 1809750 w 2362200"/>
              <a:gd name="connsiteY2" fmla="*/ 0 h 2209800"/>
              <a:gd name="connsiteX3" fmla="*/ 2362200 w 2362200"/>
              <a:gd name="connsiteY3" fmla="*/ 2209800 h 2209800"/>
              <a:gd name="connsiteX4" fmla="*/ 0 w 2362200"/>
              <a:gd name="connsiteY4" fmla="*/ 2209800 h 2209800"/>
              <a:gd name="connsiteX0" fmla="*/ 0 w 3060413"/>
              <a:gd name="connsiteY0" fmla="*/ 2215699 h 2215699"/>
              <a:gd name="connsiteX1" fmla="*/ 552450 w 3060413"/>
              <a:gd name="connsiteY1" fmla="*/ 5899 h 2215699"/>
              <a:gd name="connsiteX2" fmla="*/ 3060413 w 3060413"/>
              <a:gd name="connsiteY2" fmla="*/ 0 h 2215699"/>
              <a:gd name="connsiteX3" fmla="*/ 2362200 w 3060413"/>
              <a:gd name="connsiteY3" fmla="*/ 2215699 h 2215699"/>
              <a:gd name="connsiteX4" fmla="*/ 0 w 3060413"/>
              <a:gd name="connsiteY4" fmla="*/ 2215699 h 2215699"/>
              <a:gd name="connsiteX0" fmla="*/ 0 w 7231257"/>
              <a:gd name="connsiteY0" fmla="*/ 2209800 h 2209800"/>
              <a:gd name="connsiteX1" fmla="*/ 552450 w 7231257"/>
              <a:gd name="connsiteY1" fmla="*/ 0 h 2209800"/>
              <a:gd name="connsiteX2" fmla="*/ 7231257 w 7231257"/>
              <a:gd name="connsiteY2" fmla="*/ 566338 h 2209800"/>
              <a:gd name="connsiteX3" fmla="*/ 2362200 w 7231257"/>
              <a:gd name="connsiteY3" fmla="*/ 2209800 h 2209800"/>
              <a:gd name="connsiteX4" fmla="*/ 0 w 7231257"/>
              <a:gd name="connsiteY4" fmla="*/ 2209800 h 2209800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2362200 w 7231257"/>
              <a:gd name="connsiteY3" fmla="*/ 2929521 h 2929521"/>
              <a:gd name="connsiteX4" fmla="*/ 0 w 7231257"/>
              <a:gd name="connsiteY4" fmla="*/ 2929521 h 2929521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5878216 w 7231257"/>
              <a:gd name="connsiteY3" fmla="*/ 2445774 h 2929521"/>
              <a:gd name="connsiteX4" fmla="*/ 0 w 7231257"/>
              <a:gd name="connsiteY4" fmla="*/ 2929521 h 2929521"/>
              <a:gd name="connsiteX0" fmla="*/ 0 w 2511773"/>
              <a:gd name="connsiteY0" fmla="*/ 1147915 h 2445774"/>
              <a:gd name="connsiteX1" fmla="*/ 1366561 w 2511773"/>
              <a:gd name="connsiteY1" fmla="*/ 0 h 2445774"/>
              <a:gd name="connsiteX2" fmla="*/ 2511773 w 2511773"/>
              <a:gd name="connsiteY2" fmla="*/ 1286059 h 2445774"/>
              <a:gd name="connsiteX3" fmla="*/ 1158732 w 2511773"/>
              <a:gd name="connsiteY3" fmla="*/ 2445774 h 2445774"/>
              <a:gd name="connsiteX4" fmla="*/ 0 w 2511773"/>
              <a:gd name="connsiteY4" fmla="*/ 1147915 h 2445774"/>
              <a:gd name="connsiteX0" fmla="*/ 0 w 2511773"/>
              <a:gd name="connsiteY0" fmla="*/ 1165613 h 2463472"/>
              <a:gd name="connsiteX1" fmla="*/ 1354762 w 2511773"/>
              <a:gd name="connsiteY1" fmla="*/ 0 h 2463472"/>
              <a:gd name="connsiteX2" fmla="*/ 2511773 w 2511773"/>
              <a:gd name="connsiteY2" fmla="*/ 1303757 h 2463472"/>
              <a:gd name="connsiteX3" fmla="*/ 1158732 w 2511773"/>
              <a:gd name="connsiteY3" fmla="*/ 2463472 h 2463472"/>
              <a:gd name="connsiteX4" fmla="*/ 0 w 2511773"/>
              <a:gd name="connsiteY4" fmla="*/ 1165613 h 2463472"/>
              <a:gd name="connsiteX0" fmla="*/ 0 w 2511773"/>
              <a:gd name="connsiteY0" fmla="*/ 1165613 h 2498868"/>
              <a:gd name="connsiteX1" fmla="*/ 1354762 w 2511773"/>
              <a:gd name="connsiteY1" fmla="*/ 0 h 2498868"/>
              <a:gd name="connsiteX2" fmla="*/ 2511773 w 2511773"/>
              <a:gd name="connsiteY2" fmla="*/ 1303757 h 2498868"/>
              <a:gd name="connsiteX3" fmla="*/ 1146933 w 2511773"/>
              <a:gd name="connsiteY3" fmla="*/ 2498868 h 2498868"/>
              <a:gd name="connsiteX4" fmla="*/ 0 w 2511773"/>
              <a:gd name="connsiteY4" fmla="*/ 1165613 h 2498868"/>
              <a:gd name="connsiteX0" fmla="*/ 0 w 2511773"/>
              <a:gd name="connsiteY0" fmla="*/ 1165613 h 2487069"/>
              <a:gd name="connsiteX1" fmla="*/ 1354762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65613 h 2487069"/>
              <a:gd name="connsiteX1" fmla="*/ 1360661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41034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73863"/>
              <a:gd name="connsiteX1" fmla="*/ 1348862 w 2511773"/>
              <a:gd name="connsiteY1" fmla="*/ 0 h 2473863"/>
              <a:gd name="connsiteX2" fmla="*/ 2511773 w 2511773"/>
              <a:gd name="connsiteY2" fmla="*/ 1297858 h 2473863"/>
              <a:gd name="connsiteX3" fmla="*/ 1137380 w 2511773"/>
              <a:gd name="connsiteY3" fmla="*/ 2473863 h 2473863"/>
              <a:gd name="connsiteX4" fmla="*/ 0 w 2511773"/>
              <a:gd name="connsiteY4" fmla="*/ 1159714 h 2473863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7380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0073 w 2511773"/>
              <a:gd name="connsiteY3" fmla="*/ 2481170 h 2481170"/>
              <a:gd name="connsiteX4" fmla="*/ 0 w 2511773"/>
              <a:gd name="connsiteY4" fmla="*/ 1159714 h 2481170"/>
              <a:gd name="connsiteX0" fmla="*/ 0 w 2489852"/>
              <a:gd name="connsiteY0" fmla="*/ 1159714 h 2481170"/>
              <a:gd name="connsiteX1" fmla="*/ 1348862 w 2489852"/>
              <a:gd name="connsiteY1" fmla="*/ 0 h 2481170"/>
              <a:gd name="connsiteX2" fmla="*/ 2489852 w 2489852"/>
              <a:gd name="connsiteY2" fmla="*/ 1316125 h 2481170"/>
              <a:gd name="connsiteX3" fmla="*/ 1130073 w 2489852"/>
              <a:gd name="connsiteY3" fmla="*/ 2481170 h 2481170"/>
              <a:gd name="connsiteX4" fmla="*/ 0 w 2489852"/>
              <a:gd name="connsiteY4" fmla="*/ 1159714 h 248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852" h="2481170">
                <a:moveTo>
                  <a:pt x="0" y="1159714"/>
                </a:moveTo>
                <a:lnTo>
                  <a:pt x="1348862" y="0"/>
                </a:lnTo>
                <a:lnTo>
                  <a:pt x="2489852" y="1316125"/>
                </a:lnTo>
                <a:lnTo>
                  <a:pt x="1130073" y="2481170"/>
                </a:lnTo>
                <a:lnTo>
                  <a:pt x="0" y="11597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>
            <a:norm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812801" y="1458893"/>
            <a:ext cx="5035665" cy="5018107"/>
          </a:xfrm>
          <a:custGeom>
            <a:avLst/>
            <a:gdLst>
              <a:gd name="connsiteX0" fmla="*/ 0 w 2362200"/>
              <a:gd name="connsiteY0" fmla="*/ 2209800 h 2209800"/>
              <a:gd name="connsiteX1" fmla="*/ 552450 w 2362200"/>
              <a:gd name="connsiteY1" fmla="*/ 0 h 2209800"/>
              <a:gd name="connsiteX2" fmla="*/ 1809750 w 2362200"/>
              <a:gd name="connsiteY2" fmla="*/ 0 h 2209800"/>
              <a:gd name="connsiteX3" fmla="*/ 2362200 w 2362200"/>
              <a:gd name="connsiteY3" fmla="*/ 2209800 h 2209800"/>
              <a:gd name="connsiteX4" fmla="*/ 0 w 2362200"/>
              <a:gd name="connsiteY4" fmla="*/ 2209800 h 2209800"/>
              <a:gd name="connsiteX0" fmla="*/ 0 w 3060413"/>
              <a:gd name="connsiteY0" fmla="*/ 2215699 h 2215699"/>
              <a:gd name="connsiteX1" fmla="*/ 552450 w 3060413"/>
              <a:gd name="connsiteY1" fmla="*/ 5899 h 2215699"/>
              <a:gd name="connsiteX2" fmla="*/ 3060413 w 3060413"/>
              <a:gd name="connsiteY2" fmla="*/ 0 h 2215699"/>
              <a:gd name="connsiteX3" fmla="*/ 2362200 w 3060413"/>
              <a:gd name="connsiteY3" fmla="*/ 2215699 h 2215699"/>
              <a:gd name="connsiteX4" fmla="*/ 0 w 3060413"/>
              <a:gd name="connsiteY4" fmla="*/ 2215699 h 2215699"/>
              <a:gd name="connsiteX0" fmla="*/ 0 w 7231257"/>
              <a:gd name="connsiteY0" fmla="*/ 2209800 h 2209800"/>
              <a:gd name="connsiteX1" fmla="*/ 552450 w 7231257"/>
              <a:gd name="connsiteY1" fmla="*/ 0 h 2209800"/>
              <a:gd name="connsiteX2" fmla="*/ 7231257 w 7231257"/>
              <a:gd name="connsiteY2" fmla="*/ 566338 h 2209800"/>
              <a:gd name="connsiteX3" fmla="*/ 2362200 w 7231257"/>
              <a:gd name="connsiteY3" fmla="*/ 2209800 h 2209800"/>
              <a:gd name="connsiteX4" fmla="*/ 0 w 7231257"/>
              <a:gd name="connsiteY4" fmla="*/ 2209800 h 2209800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2362200 w 7231257"/>
              <a:gd name="connsiteY3" fmla="*/ 2929521 h 2929521"/>
              <a:gd name="connsiteX4" fmla="*/ 0 w 7231257"/>
              <a:gd name="connsiteY4" fmla="*/ 2929521 h 2929521"/>
              <a:gd name="connsiteX0" fmla="*/ 0 w 7231257"/>
              <a:gd name="connsiteY0" fmla="*/ 2929521 h 2929521"/>
              <a:gd name="connsiteX1" fmla="*/ 6086045 w 7231257"/>
              <a:gd name="connsiteY1" fmla="*/ 0 h 2929521"/>
              <a:gd name="connsiteX2" fmla="*/ 7231257 w 7231257"/>
              <a:gd name="connsiteY2" fmla="*/ 1286059 h 2929521"/>
              <a:gd name="connsiteX3" fmla="*/ 5878216 w 7231257"/>
              <a:gd name="connsiteY3" fmla="*/ 2445774 h 2929521"/>
              <a:gd name="connsiteX4" fmla="*/ 0 w 7231257"/>
              <a:gd name="connsiteY4" fmla="*/ 2929521 h 2929521"/>
              <a:gd name="connsiteX0" fmla="*/ 0 w 2511773"/>
              <a:gd name="connsiteY0" fmla="*/ 1147915 h 2445774"/>
              <a:gd name="connsiteX1" fmla="*/ 1366561 w 2511773"/>
              <a:gd name="connsiteY1" fmla="*/ 0 h 2445774"/>
              <a:gd name="connsiteX2" fmla="*/ 2511773 w 2511773"/>
              <a:gd name="connsiteY2" fmla="*/ 1286059 h 2445774"/>
              <a:gd name="connsiteX3" fmla="*/ 1158732 w 2511773"/>
              <a:gd name="connsiteY3" fmla="*/ 2445774 h 2445774"/>
              <a:gd name="connsiteX4" fmla="*/ 0 w 2511773"/>
              <a:gd name="connsiteY4" fmla="*/ 1147915 h 2445774"/>
              <a:gd name="connsiteX0" fmla="*/ 0 w 2511773"/>
              <a:gd name="connsiteY0" fmla="*/ 1165613 h 2463472"/>
              <a:gd name="connsiteX1" fmla="*/ 1354762 w 2511773"/>
              <a:gd name="connsiteY1" fmla="*/ 0 h 2463472"/>
              <a:gd name="connsiteX2" fmla="*/ 2511773 w 2511773"/>
              <a:gd name="connsiteY2" fmla="*/ 1303757 h 2463472"/>
              <a:gd name="connsiteX3" fmla="*/ 1158732 w 2511773"/>
              <a:gd name="connsiteY3" fmla="*/ 2463472 h 2463472"/>
              <a:gd name="connsiteX4" fmla="*/ 0 w 2511773"/>
              <a:gd name="connsiteY4" fmla="*/ 1165613 h 2463472"/>
              <a:gd name="connsiteX0" fmla="*/ 0 w 2511773"/>
              <a:gd name="connsiteY0" fmla="*/ 1165613 h 2498868"/>
              <a:gd name="connsiteX1" fmla="*/ 1354762 w 2511773"/>
              <a:gd name="connsiteY1" fmla="*/ 0 h 2498868"/>
              <a:gd name="connsiteX2" fmla="*/ 2511773 w 2511773"/>
              <a:gd name="connsiteY2" fmla="*/ 1303757 h 2498868"/>
              <a:gd name="connsiteX3" fmla="*/ 1146933 w 2511773"/>
              <a:gd name="connsiteY3" fmla="*/ 2498868 h 2498868"/>
              <a:gd name="connsiteX4" fmla="*/ 0 w 2511773"/>
              <a:gd name="connsiteY4" fmla="*/ 1165613 h 2498868"/>
              <a:gd name="connsiteX0" fmla="*/ 0 w 2511773"/>
              <a:gd name="connsiteY0" fmla="*/ 1165613 h 2487069"/>
              <a:gd name="connsiteX1" fmla="*/ 1354762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65613 h 2487069"/>
              <a:gd name="connsiteX1" fmla="*/ 1360661 w 2511773"/>
              <a:gd name="connsiteY1" fmla="*/ 0 h 2487069"/>
              <a:gd name="connsiteX2" fmla="*/ 2511773 w 2511773"/>
              <a:gd name="connsiteY2" fmla="*/ 1303757 h 2487069"/>
              <a:gd name="connsiteX3" fmla="*/ 1141034 w 2511773"/>
              <a:gd name="connsiteY3" fmla="*/ 2487069 h 2487069"/>
              <a:gd name="connsiteX4" fmla="*/ 0 w 2511773"/>
              <a:gd name="connsiteY4" fmla="*/ 1165613 h 2487069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41034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73863"/>
              <a:gd name="connsiteX1" fmla="*/ 1348862 w 2511773"/>
              <a:gd name="connsiteY1" fmla="*/ 0 h 2473863"/>
              <a:gd name="connsiteX2" fmla="*/ 2511773 w 2511773"/>
              <a:gd name="connsiteY2" fmla="*/ 1297858 h 2473863"/>
              <a:gd name="connsiteX3" fmla="*/ 1137380 w 2511773"/>
              <a:gd name="connsiteY3" fmla="*/ 2473863 h 2473863"/>
              <a:gd name="connsiteX4" fmla="*/ 0 w 2511773"/>
              <a:gd name="connsiteY4" fmla="*/ 1159714 h 2473863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7380 w 2511773"/>
              <a:gd name="connsiteY3" fmla="*/ 2481170 h 2481170"/>
              <a:gd name="connsiteX4" fmla="*/ 0 w 2511773"/>
              <a:gd name="connsiteY4" fmla="*/ 1159714 h 2481170"/>
              <a:gd name="connsiteX0" fmla="*/ 0 w 2511773"/>
              <a:gd name="connsiteY0" fmla="*/ 1159714 h 2481170"/>
              <a:gd name="connsiteX1" fmla="*/ 1348862 w 2511773"/>
              <a:gd name="connsiteY1" fmla="*/ 0 h 2481170"/>
              <a:gd name="connsiteX2" fmla="*/ 2511773 w 2511773"/>
              <a:gd name="connsiteY2" fmla="*/ 1297858 h 2481170"/>
              <a:gd name="connsiteX3" fmla="*/ 1130073 w 2511773"/>
              <a:gd name="connsiteY3" fmla="*/ 2481170 h 2481170"/>
              <a:gd name="connsiteX4" fmla="*/ 0 w 2511773"/>
              <a:gd name="connsiteY4" fmla="*/ 1159714 h 2481170"/>
              <a:gd name="connsiteX0" fmla="*/ 0 w 2489852"/>
              <a:gd name="connsiteY0" fmla="*/ 1159714 h 2481170"/>
              <a:gd name="connsiteX1" fmla="*/ 1348862 w 2489852"/>
              <a:gd name="connsiteY1" fmla="*/ 0 h 2481170"/>
              <a:gd name="connsiteX2" fmla="*/ 2489852 w 2489852"/>
              <a:gd name="connsiteY2" fmla="*/ 1316125 h 2481170"/>
              <a:gd name="connsiteX3" fmla="*/ 1130073 w 2489852"/>
              <a:gd name="connsiteY3" fmla="*/ 2481170 h 2481170"/>
              <a:gd name="connsiteX4" fmla="*/ 0 w 2489852"/>
              <a:gd name="connsiteY4" fmla="*/ 1159714 h 248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852" h="2481170">
                <a:moveTo>
                  <a:pt x="0" y="1159714"/>
                </a:moveTo>
                <a:lnTo>
                  <a:pt x="1348862" y="0"/>
                </a:lnTo>
                <a:lnTo>
                  <a:pt x="2489852" y="1316125"/>
                </a:lnTo>
                <a:lnTo>
                  <a:pt x="1130073" y="2481170"/>
                </a:lnTo>
                <a:lnTo>
                  <a:pt x="0" y="11597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>
            <a:norm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6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4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54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273800"/>
            <a:ext cx="3251200" cy="508000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fld id="{CF7DA6B4-60FA-42F6-A631-6CBE8BE4D2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-101600" y="5156200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6566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252414"/>
            <a:ext cx="11360149" cy="647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489075"/>
            <a:ext cx="5581651" cy="4313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8553" y="1489077"/>
            <a:ext cx="5581649" cy="20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8553" y="3721100"/>
            <a:ext cx="5581649" cy="2081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629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8398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228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885951"/>
            <a:ext cx="10905067" cy="417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575733" y="6305551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89A1E-A40D-4730-B095-D34893EDCBF3}" type="datetime1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629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871200" y="6356354"/>
            <a:ext cx="711200" cy="27304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CEE99-48CD-42DC-B5DA-BE2ADBA336A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2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IMAGE</a:t>
            </a:r>
          </a:p>
        </p:txBody>
      </p:sp>
    </p:spTree>
    <p:extLst>
      <p:ext uri="{BB962C8B-B14F-4D97-AF65-F5344CB8AC3E}">
        <p14:creationId xmlns:p14="http://schemas.microsoft.com/office/powerpoint/2010/main" val="281946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4E6DB8-E77F-46AB-A920-8F2491B880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073EE7-DFAA-42A8-AC5E-F394395F5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938320-1B43-4F10-BF61-A5E179BD3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FB86-89DF-41B9-B411-AF6A7881F25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361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406400" y="1600200"/>
            <a:ext cx="5488517" cy="4053416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6197600" y="1600200"/>
            <a:ext cx="5486400" cy="4053416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234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7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0C9B9-4534-FD48-91B3-7978CAB93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5076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May 28,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Strengthening Our Operating Model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7243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9120C9B9-4534-FD48-91B3-7978CAB93BED}" type="slidenum">
              <a:rPr lang="en-US" smtClean="0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28E984-06A6-48EB-8948-2E6AD6EF22A5}"/>
              </a:ext>
            </a:extLst>
          </p:cNvPr>
          <p:cNvGrpSpPr/>
          <p:nvPr userDrawn="1"/>
        </p:nvGrpSpPr>
        <p:grpSpPr>
          <a:xfrm>
            <a:off x="9753600" y="6126165"/>
            <a:ext cx="2438400" cy="684056"/>
            <a:chOff x="1752600" y="2514600"/>
            <a:chExt cx="6858000" cy="1828800"/>
          </a:xfrm>
        </p:grpSpPr>
        <p:pic>
          <p:nvPicPr>
            <p:cNvPr id="9" name="Picture 10" descr="C:\Users\msaleh\Documents\Clients\Vizibility llc\Designs Central\Vizibility Brochure\image9.jpg">
              <a:extLst>
                <a:ext uri="{FF2B5EF4-FFF2-40B4-BE49-F238E27FC236}">
                  <a16:creationId xmlns:a16="http://schemas.microsoft.com/office/drawing/2014/main" id="{2568AF3A-723F-4084-AA6A-0A5EA876E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52600" y="2514600"/>
              <a:ext cx="6161629" cy="1724857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F9AA21-5F83-4B94-AE99-DFEAEB5B3DA5}"/>
                </a:ext>
              </a:extLst>
            </p:cNvPr>
            <p:cNvSpPr/>
            <p:nvPr/>
          </p:nvSpPr>
          <p:spPr>
            <a:xfrm>
              <a:off x="7239000" y="2514600"/>
              <a:ext cx="1066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BEB7C9-CEC9-4457-B6D1-04204E160CD0}"/>
                </a:ext>
              </a:extLst>
            </p:cNvPr>
            <p:cNvSpPr/>
            <p:nvPr/>
          </p:nvSpPr>
          <p:spPr>
            <a:xfrm>
              <a:off x="7543800" y="3962400"/>
              <a:ext cx="1066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82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D1BB3-0C59-452F-A8C9-400E8A495DFE}"/>
              </a:ext>
            </a:extLst>
          </p:cNvPr>
          <p:cNvSpPr/>
          <p:nvPr userDrawn="1"/>
        </p:nvSpPr>
        <p:spPr>
          <a:xfrm>
            <a:off x="9544957" y="5202953"/>
            <a:ext cx="2647043" cy="7961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444A8-3AD4-4C0A-9730-94FAE630E84C}"/>
              </a:ext>
            </a:extLst>
          </p:cNvPr>
          <p:cNvSpPr/>
          <p:nvPr userDrawn="1"/>
        </p:nvSpPr>
        <p:spPr>
          <a:xfrm>
            <a:off x="8940801" y="5387010"/>
            <a:ext cx="2525793" cy="796108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endParaRPr lang="en-US" sz="28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AA43BF-FFF1-4699-899C-2C85A5CADD23}"/>
              </a:ext>
            </a:extLst>
          </p:cNvPr>
          <p:cNvSpPr/>
          <p:nvPr userDrawn="1"/>
        </p:nvSpPr>
        <p:spPr>
          <a:xfrm>
            <a:off x="9347201" y="5532539"/>
            <a:ext cx="2647041" cy="1046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6F20AD-FCDE-48CE-BB83-D8BB918012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197" y="5774267"/>
            <a:ext cx="2207059" cy="5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2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hdr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1162F67-C502-4F3F-B006-BB4F5E57678E}"/>
              </a:ext>
            </a:extLst>
          </p:cNvPr>
          <p:cNvSpPr/>
          <p:nvPr/>
        </p:nvSpPr>
        <p:spPr>
          <a:xfrm>
            <a:off x="9245600" y="5461000"/>
            <a:ext cx="29464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04AF55D3-9137-4E0B-9BA2-D2A49E367AB5}"/>
              </a:ext>
            </a:extLst>
          </p:cNvPr>
          <p:cNvSpPr/>
          <p:nvPr/>
        </p:nvSpPr>
        <p:spPr>
          <a:xfrm>
            <a:off x="304800" y="4648200"/>
            <a:ext cx="11684000" cy="1930400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EA090FB0-D391-48E2-A597-63123F3DC98E}"/>
              </a:ext>
            </a:extLst>
          </p:cNvPr>
          <p:cNvSpPr/>
          <p:nvPr/>
        </p:nvSpPr>
        <p:spPr>
          <a:xfrm>
            <a:off x="0" y="3327400"/>
            <a:ext cx="12192000" cy="1828800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EBC76E42-A36B-436E-A4AB-A1A42DE5C750}"/>
              </a:ext>
            </a:extLst>
          </p:cNvPr>
          <p:cNvSpPr/>
          <p:nvPr/>
        </p:nvSpPr>
        <p:spPr>
          <a:xfrm>
            <a:off x="304800" y="3022600"/>
            <a:ext cx="11684000" cy="2024181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5499D430-B1FA-4A09-AD1C-3220CCDCE341}"/>
              </a:ext>
            </a:extLst>
          </p:cNvPr>
          <p:cNvSpPr/>
          <p:nvPr/>
        </p:nvSpPr>
        <p:spPr>
          <a:xfrm>
            <a:off x="203200" y="1647091"/>
            <a:ext cx="11887200" cy="1828800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7EFE2EB4-95DC-46CF-9163-57484B43BA45}"/>
              </a:ext>
            </a:extLst>
          </p:cNvPr>
          <p:cNvSpPr/>
          <p:nvPr/>
        </p:nvSpPr>
        <p:spPr>
          <a:xfrm>
            <a:off x="304800" y="1498600"/>
            <a:ext cx="11684000" cy="1828800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1B63653B-DD5C-4271-B344-286F7E9D3ECE}"/>
              </a:ext>
            </a:extLst>
          </p:cNvPr>
          <p:cNvSpPr/>
          <p:nvPr/>
        </p:nvSpPr>
        <p:spPr>
          <a:xfrm>
            <a:off x="203200" y="76200"/>
            <a:ext cx="11887200" cy="1828800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1C5AC0-FE3D-4B56-B062-295CCD94110B}"/>
              </a:ext>
            </a:extLst>
          </p:cNvPr>
          <p:cNvSpPr/>
          <p:nvPr/>
        </p:nvSpPr>
        <p:spPr>
          <a:xfrm>
            <a:off x="304800" y="227284"/>
            <a:ext cx="11684000" cy="1521873"/>
          </a:xfrm>
          <a:prstGeom prst="flowChartOffpage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59F61-95C9-4E38-95D9-5733FC3EA3CF}"/>
              </a:ext>
            </a:extLst>
          </p:cNvPr>
          <p:cNvSpPr txBox="1"/>
          <p:nvPr/>
        </p:nvSpPr>
        <p:spPr>
          <a:xfrm>
            <a:off x="1727200" y="496174"/>
            <a:ext cx="162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Understand the 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Why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D2288-B2A1-4C04-8765-754DC9AEBB28}"/>
              </a:ext>
            </a:extLst>
          </p:cNvPr>
          <p:cNvSpPr txBox="1"/>
          <p:nvPr/>
        </p:nvSpPr>
        <p:spPr>
          <a:xfrm>
            <a:off x="3826933" y="496173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Outline the 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Relationship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2A4B9-6935-4C3E-A716-58F7CF65BC26}"/>
              </a:ext>
            </a:extLst>
          </p:cNvPr>
          <p:cNvSpPr txBox="1"/>
          <p:nvPr/>
        </p:nvSpPr>
        <p:spPr>
          <a:xfrm>
            <a:off x="9144000" y="496174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Foster Long-term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Commitment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C1CD5B-D846-42AF-9001-4AE92D77A240}"/>
              </a:ext>
            </a:extLst>
          </p:cNvPr>
          <p:cNvSpPr txBox="1"/>
          <p:nvPr/>
        </p:nvSpPr>
        <p:spPr>
          <a:xfrm>
            <a:off x="6129867" y="496173"/>
            <a:ext cx="2540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Initiate Key 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Stakeholder buy-in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67CF19-0B9E-438E-AEF9-4F4A25EA4301}"/>
              </a:ext>
            </a:extLst>
          </p:cNvPr>
          <p:cNvSpPr txBox="1"/>
          <p:nvPr/>
        </p:nvSpPr>
        <p:spPr>
          <a:xfrm>
            <a:off x="1219201" y="2076730"/>
            <a:ext cx="1844431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Assess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Current State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FAE9FD-5150-4DA0-8B5A-D171E0D466A4}"/>
              </a:ext>
            </a:extLst>
          </p:cNvPr>
          <p:cNvSpPr txBox="1"/>
          <p:nvPr/>
        </p:nvSpPr>
        <p:spPr>
          <a:xfrm>
            <a:off x="3331309" y="2076730"/>
            <a:ext cx="1844431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Align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True-North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293722-89B5-49E3-B328-9356AE51AADF}"/>
              </a:ext>
            </a:extLst>
          </p:cNvPr>
          <p:cNvSpPr txBox="1"/>
          <p:nvPr/>
        </p:nvSpPr>
        <p:spPr>
          <a:xfrm>
            <a:off x="5443417" y="2076730"/>
            <a:ext cx="2010508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Design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Approach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AD2B78-5723-4BDF-81FF-5D7C77515330}"/>
              </a:ext>
            </a:extLst>
          </p:cNvPr>
          <p:cNvSpPr txBox="1"/>
          <p:nvPr/>
        </p:nvSpPr>
        <p:spPr>
          <a:xfrm>
            <a:off x="7555524" y="2076731"/>
            <a:ext cx="2032000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Determine  Degree of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Risk and Cost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95FDF9-5B40-4552-9C84-76395173CD7B}"/>
              </a:ext>
            </a:extLst>
          </p:cNvPr>
          <p:cNvSpPr txBox="1"/>
          <p:nvPr/>
        </p:nvSpPr>
        <p:spPr>
          <a:xfrm>
            <a:off x="9855200" y="2076731"/>
            <a:ext cx="2032000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latin typeface="Calibri"/>
              </a:rPr>
              <a:t>Develop Plan for </a:t>
            </a:r>
          </a:p>
          <a:p>
            <a:pPr algn="ctr" defTabSz="1219170"/>
            <a:r>
              <a:rPr lang="en-US" sz="2133" b="1" dirty="0">
                <a:solidFill>
                  <a:prstClr val="white"/>
                </a:solidFill>
                <a:latin typeface="Calibri"/>
              </a:rPr>
              <a:t>Transformation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4165CA-A6EF-4D33-BE2B-7B220181F21A}"/>
              </a:ext>
            </a:extLst>
          </p:cNvPr>
          <p:cNvSpPr txBox="1"/>
          <p:nvPr/>
        </p:nvSpPr>
        <p:spPr>
          <a:xfrm>
            <a:off x="1117601" y="3553337"/>
            <a:ext cx="1813169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Improve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People System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B13451-D1CD-4CB4-BDCA-D4F3A982A668}"/>
              </a:ext>
            </a:extLst>
          </p:cNvPr>
          <p:cNvSpPr txBox="1"/>
          <p:nvPr/>
        </p:nvSpPr>
        <p:spPr>
          <a:xfrm>
            <a:off x="2641600" y="3553337"/>
            <a:ext cx="2641600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Enhance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Strategy Deployment System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4D7080-F24B-425E-922D-D65E51B75F18}"/>
              </a:ext>
            </a:extLst>
          </p:cNvPr>
          <p:cNvSpPr txBox="1"/>
          <p:nvPr/>
        </p:nvSpPr>
        <p:spPr>
          <a:xfrm>
            <a:off x="4956979" y="3553337"/>
            <a:ext cx="2561421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Redesign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Value Stream Systems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F436CA-8EDB-4F81-B078-8C9EBC5DC09E}"/>
              </a:ext>
            </a:extLst>
          </p:cNvPr>
          <p:cNvSpPr txBox="1"/>
          <p:nvPr/>
        </p:nvSpPr>
        <p:spPr>
          <a:xfrm>
            <a:off x="6910247" y="3553337"/>
            <a:ext cx="2844800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Optimize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Knowledge &amp; Data System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5E527B-2248-4517-8BE1-E66CA623A0DD}"/>
              </a:ext>
            </a:extLst>
          </p:cNvPr>
          <p:cNvSpPr txBox="1"/>
          <p:nvPr/>
        </p:nvSpPr>
        <p:spPr>
          <a:xfrm>
            <a:off x="4872737" y="5202769"/>
            <a:ext cx="1844431" cy="9950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Optimize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Deployed Systems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8BCF6A-818C-4430-8C6E-AB6B685E27F1}"/>
              </a:ext>
            </a:extLst>
          </p:cNvPr>
          <p:cNvSpPr txBox="1"/>
          <p:nvPr/>
        </p:nvSpPr>
        <p:spPr>
          <a:xfrm>
            <a:off x="9347200" y="3553337"/>
            <a:ext cx="2844800" cy="995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Build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Daily Management System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47EED0-9129-4E41-953F-31B1C4B56BBF}"/>
              </a:ext>
            </a:extLst>
          </p:cNvPr>
          <p:cNvSpPr txBox="1"/>
          <p:nvPr/>
        </p:nvSpPr>
        <p:spPr>
          <a:xfrm>
            <a:off x="2995169" y="5202769"/>
            <a:ext cx="1844431" cy="9950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Reinvigorate  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Commitment to Principles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8A9774-8961-4304-974B-E9C2EBB72134}"/>
              </a:ext>
            </a:extLst>
          </p:cNvPr>
          <p:cNvSpPr txBox="1"/>
          <p:nvPr/>
        </p:nvSpPr>
        <p:spPr>
          <a:xfrm>
            <a:off x="812801" y="5366884"/>
            <a:ext cx="2149231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Reflect on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Strategic Position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476D8D-900B-41BD-B8C6-6CAE2C6CAA05}"/>
              </a:ext>
            </a:extLst>
          </p:cNvPr>
          <p:cNvSpPr txBox="1"/>
          <p:nvPr/>
        </p:nvSpPr>
        <p:spPr>
          <a:xfrm>
            <a:off x="6750305" y="5366884"/>
            <a:ext cx="1733452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Broader Spread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System Gains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DE5BD9-AE2C-43DB-AD9E-74F1BC3F61A6}"/>
              </a:ext>
            </a:extLst>
          </p:cNvPr>
          <p:cNvSpPr txBox="1"/>
          <p:nvPr/>
        </p:nvSpPr>
        <p:spPr>
          <a:xfrm>
            <a:off x="8516894" y="5202769"/>
            <a:ext cx="1914769" cy="9950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Activate</a:t>
            </a:r>
          </a:p>
          <a:p>
            <a:pPr algn="ctr" defTabSz="1219170"/>
            <a:r>
              <a:rPr lang="en-US" sz="2133" b="1" dirty="0">
                <a:solidFill>
                  <a:srgbClr val="002060"/>
                </a:solidFill>
                <a:latin typeface="Calibri"/>
              </a:rPr>
              <a:t>Sustainability Strategies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B945E1-4A4C-40DD-99CB-5B0B61C99531}"/>
              </a:ext>
            </a:extLst>
          </p:cNvPr>
          <p:cNvSpPr txBox="1"/>
          <p:nvPr/>
        </p:nvSpPr>
        <p:spPr>
          <a:xfrm>
            <a:off x="10309227" y="5261334"/>
            <a:ext cx="1219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Outside-In</a:t>
            </a:r>
          </a:p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Inside-Out</a:t>
            </a:r>
          </a:p>
          <a:p>
            <a:pPr algn="ctr" defTabSz="1219170"/>
            <a:r>
              <a:rPr lang="en-US" sz="1600" i="1" dirty="0">
                <a:solidFill>
                  <a:srgbClr val="002060"/>
                </a:solidFill>
                <a:latin typeface="Calibri"/>
              </a:rPr>
              <a:t>Inside-In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0C9095A6-B14F-4919-9874-79BAE892E6D8}"/>
              </a:ext>
            </a:extLst>
          </p:cNvPr>
          <p:cNvSpPr/>
          <p:nvPr/>
        </p:nvSpPr>
        <p:spPr>
          <a:xfrm>
            <a:off x="10261600" y="5293709"/>
            <a:ext cx="304800" cy="776892"/>
          </a:xfrm>
          <a:prstGeom prst="leftBrac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045BBAB-1147-450A-96F9-55757084C649}"/>
              </a:ext>
            </a:extLst>
          </p:cNvPr>
          <p:cNvSpPr/>
          <p:nvPr/>
        </p:nvSpPr>
        <p:spPr>
          <a:xfrm>
            <a:off x="339487" y="257177"/>
            <a:ext cx="598119" cy="1188084"/>
          </a:xfrm>
          <a:custGeom>
            <a:avLst/>
            <a:gdLst>
              <a:gd name="connsiteX0" fmla="*/ 9525 w 507207"/>
              <a:gd name="connsiteY0" fmla="*/ 2382 h 942975"/>
              <a:gd name="connsiteX1" fmla="*/ 485775 w 507207"/>
              <a:gd name="connsiteY1" fmla="*/ 0 h 942975"/>
              <a:gd name="connsiteX2" fmla="*/ 507207 w 507207"/>
              <a:gd name="connsiteY2" fmla="*/ 942975 h 942975"/>
              <a:gd name="connsiteX3" fmla="*/ 0 w 507207"/>
              <a:gd name="connsiteY3" fmla="*/ 909638 h 942975"/>
              <a:gd name="connsiteX4" fmla="*/ 9525 w 507207"/>
              <a:gd name="connsiteY4" fmla="*/ 2382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7" h="942975">
                <a:moveTo>
                  <a:pt x="9525" y="2382"/>
                </a:moveTo>
                <a:lnTo>
                  <a:pt x="485775" y="0"/>
                </a:lnTo>
                <a:lnTo>
                  <a:pt x="507207" y="942975"/>
                </a:lnTo>
                <a:lnTo>
                  <a:pt x="0" y="909638"/>
                </a:lnTo>
                <a:lnTo>
                  <a:pt x="9525" y="238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2E44342-439F-4C73-BBD4-7F577432986A}"/>
              </a:ext>
            </a:extLst>
          </p:cNvPr>
          <p:cNvSpPr/>
          <p:nvPr/>
        </p:nvSpPr>
        <p:spPr>
          <a:xfrm rot="16200000">
            <a:off x="-23081" y="637274"/>
            <a:ext cx="1271317" cy="45134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2133" dirty="0">
                <a:ln w="0"/>
                <a:solidFill>
                  <a:srgbClr val="002060"/>
                </a:solidFill>
                <a:latin typeface="Calibri"/>
              </a:rPr>
              <a:t>Commit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6D2CD7F-1DC4-414C-8DB7-5E162A6097BA}"/>
              </a:ext>
            </a:extLst>
          </p:cNvPr>
          <p:cNvSpPr/>
          <p:nvPr/>
        </p:nvSpPr>
        <p:spPr>
          <a:xfrm>
            <a:off x="333373" y="1546224"/>
            <a:ext cx="618151" cy="1431925"/>
          </a:xfrm>
          <a:custGeom>
            <a:avLst/>
            <a:gdLst>
              <a:gd name="connsiteX0" fmla="*/ 0 w 478631"/>
              <a:gd name="connsiteY0" fmla="*/ 0 h 1073944"/>
              <a:gd name="connsiteX1" fmla="*/ 469106 w 478631"/>
              <a:gd name="connsiteY1" fmla="*/ 33337 h 1073944"/>
              <a:gd name="connsiteX2" fmla="*/ 478631 w 478631"/>
              <a:gd name="connsiteY2" fmla="*/ 1073944 h 1073944"/>
              <a:gd name="connsiteX3" fmla="*/ 0 w 478631"/>
              <a:gd name="connsiteY3" fmla="*/ 1045369 h 1073944"/>
              <a:gd name="connsiteX4" fmla="*/ 0 w 478631"/>
              <a:gd name="connsiteY4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31" h="1073944">
                <a:moveTo>
                  <a:pt x="0" y="0"/>
                </a:moveTo>
                <a:lnTo>
                  <a:pt x="469106" y="33337"/>
                </a:lnTo>
                <a:lnTo>
                  <a:pt x="478631" y="1073944"/>
                </a:lnTo>
                <a:lnTo>
                  <a:pt x="0" y="1045369"/>
                </a:lnTo>
                <a:cubicBezTo>
                  <a:pt x="794" y="695325"/>
                  <a:pt x="1587" y="345281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DED990-3EA6-444A-9942-119D22A3F269}"/>
              </a:ext>
            </a:extLst>
          </p:cNvPr>
          <p:cNvSpPr/>
          <p:nvPr/>
        </p:nvSpPr>
        <p:spPr>
          <a:xfrm rot="16200000">
            <a:off x="-23085" y="2057078"/>
            <a:ext cx="1271319" cy="45134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2133" dirty="0">
                <a:ln w="0"/>
                <a:solidFill>
                  <a:srgbClr val="002060"/>
                </a:solidFill>
                <a:latin typeface="Calibri"/>
              </a:rPr>
              <a:t>Assess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F3580DC-8000-4AC6-BC77-B7A792D9C079}"/>
              </a:ext>
            </a:extLst>
          </p:cNvPr>
          <p:cNvSpPr/>
          <p:nvPr/>
        </p:nvSpPr>
        <p:spPr>
          <a:xfrm>
            <a:off x="317501" y="3124200"/>
            <a:ext cx="631828" cy="1534259"/>
          </a:xfrm>
          <a:custGeom>
            <a:avLst/>
            <a:gdLst>
              <a:gd name="connsiteX0" fmla="*/ 0 w 478631"/>
              <a:gd name="connsiteY0" fmla="*/ 0 h 1073944"/>
              <a:gd name="connsiteX1" fmla="*/ 469106 w 478631"/>
              <a:gd name="connsiteY1" fmla="*/ 33337 h 1073944"/>
              <a:gd name="connsiteX2" fmla="*/ 478631 w 478631"/>
              <a:gd name="connsiteY2" fmla="*/ 1073944 h 1073944"/>
              <a:gd name="connsiteX3" fmla="*/ 0 w 478631"/>
              <a:gd name="connsiteY3" fmla="*/ 1045369 h 1073944"/>
              <a:gd name="connsiteX4" fmla="*/ 0 w 478631"/>
              <a:gd name="connsiteY4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31" h="1073944">
                <a:moveTo>
                  <a:pt x="0" y="0"/>
                </a:moveTo>
                <a:lnTo>
                  <a:pt x="469106" y="33337"/>
                </a:lnTo>
                <a:lnTo>
                  <a:pt x="478631" y="1073944"/>
                </a:lnTo>
                <a:lnTo>
                  <a:pt x="0" y="1045369"/>
                </a:lnTo>
                <a:cubicBezTo>
                  <a:pt x="794" y="695325"/>
                  <a:pt x="1587" y="345281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E281151-84B6-4C0B-8D81-D3CD21276F39}"/>
              </a:ext>
            </a:extLst>
          </p:cNvPr>
          <p:cNvSpPr/>
          <p:nvPr/>
        </p:nvSpPr>
        <p:spPr>
          <a:xfrm rot="16200000">
            <a:off x="96759" y="3715777"/>
            <a:ext cx="1023805" cy="45134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2133" dirty="0">
                <a:ln w="0"/>
                <a:solidFill>
                  <a:srgbClr val="002060"/>
                </a:solidFill>
                <a:latin typeface="Calibri"/>
              </a:rPr>
              <a:t>Deploy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FE64425-25D1-459F-BDFC-3FCC3E9CD047}"/>
              </a:ext>
            </a:extLst>
          </p:cNvPr>
          <p:cNvSpPr/>
          <p:nvPr/>
        </p:nvSpPr>
        <p:spPr>
          <a:xfrm>
            <a:off x="330198" y="4812619"/>
            <a:ext cx="631828" cy="1402080"/>
          </a:xfrm>
          <a:custGeom>
            <a:avLst/>
            <a:gdLst>
              <a:gd name="connsiteX0" fmla="*/ 0 w 478631"/>
              <a:gd name="connsiteY0" fmla="*/ 0 h 1073944"/>
              <a:gd name="connsiteX1" fmla="*/ 469106 w 478631"/>
              <a:gd name="connsiteY1" fmla="*/ 33337 h 1073944"/>
              <a:gd name="connsiteX2" fmla="*/ 478631 w 478631"/>
              <a:gd name="connsiteY2" fmla="*/ 1073944 h 1073944"/>
              <a:gd name="connsiteX3" fmla="*/ 0 w 478631"/>
              <a:gd name="connsiteY3" fmla="*/ 1045369 h 1073944"/>
              <a:gd name="connsiteX4" fmla="*/ 0 w 478631"/>
              <a:gd name="connsiteY4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31" h="1073944">
                <a:moveTo>
                  <a:pt x="0" y="0"/>
                </a:moveTo>
                <a:lnTo>
                  <a:pt x="469106" y="33337"/>
                </a:lnTo>
                <a:lnTo>
                  <a:pt x="478631" y="1073944"/>
                </a:lnTo>
                <a:lnTo>
                  <a:pt x="0" y="1045369"/>
                </a:lnTo>
                <a:cubicBezTo>
                  <a:pt x="794" y="695325"/>
                  <a:pt x="1587" y="345281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60CB1-3D65-446B-AA47-FE81109D2194}"/>
              </a:ext>
            </a:extLst>
          </p:cNvPr>
          <p:cNvSpPr/>
          <p:nvPr/>
        </p:nvSpPr>
        <p:spPr>
          <a:xfrm rot="16200000">
            <a:off x="109044" y="5230881"/>
            <a:ext cx="1046119" cy="45134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2133" dirty="0">
                <a:ln w="0"/>
                <a:solidFill>
                  <a:srgbClr val="002060"/>
                </a:solidFill>
                <a:latin typeface="Calibri"/>
              </a:rPr>
              <a:t>Sustain</a:t>
            </a:r>
          </a:p>
        </p:txBody>
      </p:sp>
    </p:spTree>
    <p:extLst>
      <p:ext uri="{BB962C8B-B14F-4D97-AF65-F5344CB8AC3E}">
        <p14:creationId xmlns:p14="http://schemas.microsoft.com/office/powerpoint/2010/main" val="524948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C1C0E6F-CADF-423E-9E6B-5B163C2C85B5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56F9631-7B90-44E4-9F1C-FE2F3E6BC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13472"/>
          <a:stretch/>
        </p:blipFill>
        <p:spPr>
          <a:xfrm>
            <a:off x="489174" y="481067"/>
            <a:ext cx="6084789" cy="56912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CC9CB9-0B82-4790-80D9-3642E2FAD33F}"/>
              </a:ext>
            </a:extLst>
          </p:cNvPr>
          <p:cNvSpPr/>
          <p:nvPr/>
        </p:nvSpPr>
        <p:spPr>
          <a:xfrm>
            <a:off x="152398" y="0"/>
            <a:ext cx="635001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B9DF97-21EC-42C1-86C0-69276695C483}"/>
              </a:ext>
            </a:extLst>
          </p:cNvPr>
          <p:cNvSpPr/>
          <p:nvPr/>
        </p:nvSpPr>
        <p:spPr>
          <a:xfrm>
            <a:off x="1" y="2451173"/>
            <a:ext cx="2946400" cy="1689027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86668DB-B585-485A-87DA-EAF005CB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1" y="2542312"/>
            <a:ext cx="23709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Lean is a Long-Term Competitive Advantage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39F4A3B-150E-4A14-8E64-11816D08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47" y="3028315"/>
            <a:ext cx="237097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It’s a Journey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8845B1-5F61-40FE-8D78-91B30E163AD5}"/>
              </a:ext>
            </a:extLst>
          </p:cNvPr>
          <p:cNvSpPr/>
          <p:nvPr/>
        </p:nvSpPr>
        <p:spPr>
          <a:xfrm>
            <a:off x="489173" y="1816172"/>
            <a:ext cx="927083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AA46D-7768-41C1-9966-68A2A06562DE}"/>
              </a:ext>
            </a:extLst>
          </p:cNvPr>
          <p:cNvSpPr/>
          <p:nvPr/>
        </p:nvSpPr>
        <p:spPr>
          <a:xfrm>
            <a:off x="406400" y="1765300"/>
            <a:ext cx="9452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#7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ED0163-857A-4D62-999C-69E0704AA1F7}"/>
              </a:ext>
            </a:extLst>
          </p:cNvPr>
          <p:cNvSpPr/>
          <p:nvPr/>
        </p:nvSpPr>
        <p:spPr>
          <a:xfrm>
            <a:off x="4690536" y="1355228"/>
            <a:ext cx="1901545" cy="361047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 Box">
            <a:extLst>
              <a:ext uri="{FF2B5EF4-FFF2-40B4-BE49-F238E27FC236}">
                <a16:creationId xmlns:a16="http://schemas.microsoft.com/office/drawing/2014/main" id="{6D4B151A-5962-4337-85C4-92BD7104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313" y="1334060"/>
            <a:ext cx="2370969" cy="36104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33" i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3" name="Right Corner Accent">
            <a:extLst>
              <a:ext uri="{FF2B5EF4-FFF2-40B4-BE49-F238E27FC236}">
                <a16:creationId xmlns:a16="http://schemas.microsoft.com/office/drawing/2014/main" id="{0D39F366-769E-4703-A6C6-AAF7B59C21CD}"/>
              </a:ext>
            </a:extLst>
          </p:cNvPr>
          <p:cNvSpPr>
            <a:spLocks/>
          </p:cNvSpPr>
          <p:nvPr/>
        </p:nvSpPr>
        <p:spPr bwMode="auto">
          <a:xfrm>
            <a:off x="6096000" y="5664200"/>
            <a:ext cx="635000" cy="635000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eft Corner Accent">
            <a:extLst>
              <a:ext uri="{FF2B5EF4-FFF2-40B4-BE49-F238E27FC236}">
                <a16:creationId xmlns:a16="http://schemas.microsoft.com/office/drawing/2014/main" id="{7F7D43DB-A29F-469D-8E97-EECC21C7285F}"/>
              </a:ext>
            </a:extLst>
          </p:cNvPr>
          <p:cNvSpPr>
            <a:spLocks/>
          </p:cNvSpPr>
          <p:nvPr/>
        </p:nvSpPr>
        <p:spPr bwMode="auto">
          <a:xfrm>
            <a:off x="317500" y="317500"/>
            <a:ext cx="635000" cy="635000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02970B5-DCC0-49E8-AA9A-D707F01BB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6667" r="54844" b="8333"/>
          <a:stretch/>
        </p:blipFill>
        <p:spPr bwMode="auto">
          <a:xfrm>
            <a:off x="4874957" y="1486967"/>
            <a:ext cx="7215443" cy="332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67FF990-A87B-44FE-BA0C-F67260325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4445" r="81287" b="74434"/>
          <a:stretch/>
        </p:blipFill>
        <p:spPr bwMode="auto">
          <a:xfrm>
            <a:off x="7140559" y="1519737"/>
            <a:ext cx="424408" cy="931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F03F67-F41D-42DB-A309-5EB721BB9D13}"/>
              </a:ext>
            </a:extLst>
          </p:cNvPr>
          <p:cNvSpPr/>
          <p:nvPr/>
        </p:nvSpPr>
        <p:spPr>
          <a:xfrm>
            <a:off x="9245599" y="2542312"/>
            <a:ext cx="2946400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C1BC6040-5E12-42BE-BF19-C251EEA74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1" y="2999512"/>
            <a:ext cx="325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1219170">
              <a:spcBef>
                <a:spcPct val="0"/>
              </a:spcBef>
            </a:pPr>
            <a:r>
              <a:rPr lang="en-US" sz="3733" noProof="1">
                <a:solidFill>
                  <a:prstClr val="white"/>
                </a:solidFill>
                <a:latin typeface="Calibri"/>
              </a:rPr>
              <a:t>Production System</a:t>
            </a:r>
          </a:p>
        </p:txBody>
      </p:sp>
    </p:spTree>
    <p:extLst>
      <p:ext uri="{BB962C8B-B14F-4D97-AF65-F5344CB8AC3E}">
        <p14:creationId xmlns:p14="http://schemas.microsoft.com/office/powerpoint/2010/main" val="31988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4EBA89-5ECF-4A27-B9CF-22173F7F2E86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9" name="Image 2"/>
          <p:cNvGraphicFramePr/>
          <p:nvPr/>
        </p:nvGraphicFramePr>
        <p:xfrm>
          <a:off x="260349" y="1371600"/>
          <a:ext cx="2889251" cy="450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5" name="Image 8"/>
          <p:cNvGraphicFramePr/>
          <p:nvPr/>
        </p:nvGraphicFramePr>
        <p:xfrm>
          <a:off x="9183688" y="1443305"/>
          <a:ext cx="2889251" cy="4398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B26FAC2-0C63-47D7-8C09-A8870ED348A4}"/>
              </a:ext>
            </a:extLst>
          </p:cNvPr>
          <p:cNvSpPr/>
          <p:nvPr/>
        </p:nvSpPr>
        <p:spPr>
          <a:xfrm>
            <a:off x="9144001" y="1443305"/>
            <a:ext cx="845993" cy="439896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8DA7FF-1B79-4A88-990C-4EBA3B4AB4EC}"/>
              </a:ext>
            </a:extLst>
          </p:cNvPr>
          <p:cNvSpPr/>
          <p:nvPr/>
        </p:nvSpPr>
        <p:spPr>
          <a:xfrm>
            <a:off x="2642717" y="1371600"/>
            <a:ext cx="811684" cy="4500563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F9F105A-22E8-4A33-8753-4AFBF27E2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/>
        </p:blipFill>
        <p:spPr bwMode="auto">
          <a:xfrm>
            <a:off x="2768601" y="1606083"/>
            <a:ext cx="7033380" cy="40327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Rectangle 35">
            <a:extLst>
              <a:ext uri="{FF2B5EF4-FFF2-40B4-BE49-F238E27FC236}">
                <a16:creationId xmlns:a16="http://schemas.microsoft.com/office/drawing/2014/main" id="{9A68EB88-BFF1-4261-8CF4-8A9D1E49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653" y="1004503"/>
            <a:ext cx="7572036" cy="94594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0" sx="102000" sy="102000" algn="ctr" rotWithShape="0">
              <a:prstClr val="black">
                <a:alpha val="8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F61D2B-676E-410A-9814-E6FB746F4077}"/>
              </a:ext>
            </a:extLst>
          </p:cNvPr>
          <p:cNvSpPr txBox="1"/>
          <p:nvPr/>
        </p:nvSpPr>
        <p:spPr>
          <a:xfrm>
            <a:off x="2438401" y="1334576"/>
            <a:ext cx="745648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Visibility &amp; Predictability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97E93A-0F70-4E40-9667-9171A32B5577}"/>
              </a:ext>
            </a:extLst>
          </p:cNvPr>
          <p:cNvSpPr txBox="1"/>
          <p:nvPr/>
        </p:nvSpPr>
        <p:spPr>
          <a:xfrm>
            <a:off x="3033164" y="1048204"/>
            <a:ext cx="598374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Go Deep by Value Stream – Get it right</a:t>
            </a:r>
          </a:p>
        </p:txBody>
      </p:sp>
      <p:sp>
        <p:nvSpPr>
          <p:cNvPr id="33" name="Left Corner Accent">
            <a:extLst>
              <a:ext uri="{FF2B5EF4-FFF2-40B4-BE49-F238E27FC236}">
                <a16:creationId xmlns:a16="http://schemas.microsoft.com/office/drawing/2014/main" id="{9DDB25EE-D366-4893-939F-6D5B41A4F7D0}"/>
              </a:ext>
            </a:extLst>
          </p:cNvPr>
          <p:cNvSpPr>
            <a:spLocks/>
          </p:cNvSpPr>
          <p:nvPr/>
        </p:nvSpPr>
        <p:spPr bwMode="auto">
          <a:xfrm>
            <a:off x="102270" y="1205646"/>
            <a:ext cx="638175" cy="638175"/>
          </a:xfrm>
          <a:custGeom>
            <a:avLst/>
            <a:gdLst>
              <a:gd name="T0" fmla="*/ 0 w 402"/>
              <a:gd name="T1" fmla="*/ 402 h 402"/>
              <a:gd name="T2" fmla="*/ 0 w 402"/>
              <a:gd name="T3" fmla="*/ 0 h 402"/>
              <a:gd name="T4" fmla="*/ 402 w 402"/>
              <a:gd name="T5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2" h="402">
                <a:moveTo>
                  <a:pt x="0" y="402"/>
                </a:moveTo>
                <a:lnTo>
                  <a:pt x="0" y="0"/>
                </a:lnTo>
                <a:lnTo>
                  <a:pt x="402" y="0"/>
                </a:lnTo>
              </a:path>
            </a:pathLst>
          </a:custGeom>
          <a:noFill/>
          <a:ln w="95250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ight Corner Accent">
            <a:extLst>
              <a:ext uri="{FF2B5EF4-FFF2-40B4-BE49-F238E27FC236}">
                <a16:creationId xmlns:a16="http://schemas.microsoft.com/office/drawing/2014/main" id="{1AB37E66-2E37-42D3-AB6B-D110787BDC29}"/>
              </a:ext>
            </a:extLst>
          </p:cNvPr>
          <p:cNvSpPr>
            <a:spLocks/>
          </p:cNvSpPr>
          <p:nvPr/>
        </p:nvSpPr>
        <p:spPr bwMode="auto">
          <a:xfrm>
            <a:off x="11328746" y="5435601"/>
            <a:ext cx="638175" cy="624279"/>
          </a:xfrm>
          <a:custGeom>
            <a:avLst/>
            <a:gdLst>
              <a:gd name="T0" fmla="*/ 402 w 402"/>
              <a:gd name="T1" fmla="*/ 0 h 402"/>
              <a:gd name="T2" fmla="*/ 402 w 402"/>
              <a:gd name="T3" fmla="*/ 402 h 402"/>
              <a:gd name="T4" fmla="*/ 0 w 402"/>
              <a:gd name="T5" fmla="*/ 40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2" h="402">
                <a:moveTo>
                  <a:pt x="402" y="0"/>
                </a:moveTo>
                <a:lnTo>
                  <a:pt x="402" y="402"/>
                </a:lnTo>
                <a:lnTo>
                  <a:pt x="0" y="402"/>
                </a:lnTo>
              </a:path>
            </a:pathLst>
          </a:custGeom>
          <a:noFill/>
          <a:ln w="95250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4D9662-32E5-443F-9EDC-E8017E6C0FBB}"/>
              </a:ext>
            </a:extLst>
          </p:cNvPr>
          <p:cNvSpPr/>
          <p:nvPr/>
        </p:nvSpPr>
        <p:spPr>
          <a:xfrm>
            <a:off x="2768600" y="561066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ACBAA-84A1-4407-AF39-C54B094245C8}"/>
              </a:ext>
            </a:extLst>
          </p:cNvPr>
          <p:cNvSpPr/>
          <p:nvPr/>
        </p:nvSpPr>
        <p:spPr>
          <a:xfrm>
            <a:off x="2635456" y="577999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#8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0F7057-213F-48D7-88F7-0A8FA4867D4A}"/>
              </a:ext>
            </a:extLst>
          </p:cNvPr>
          <p:cNvSpPr/>
          <p:nvPr/>
        </p:nvSpPr>
        <p:spPr>
          <a:xfrm>
            <a:off x="3494088" y="2482261"/>
            <a:ext cx="1411557" cy="2225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537520-DFF3-4E0F-A317-6E04381A45C1}"/>
              </a:ext>
            </a:extLst>
          </p:cNvPr>
          <p:cNvSpPr/>
          <p:nvPr/>
        </p:nvSpPr>
        <p:spPr>
          <a:xfrm>
            <a:off x="4072539" y="4241800"/>
            <a:ext cx="296261" cy="103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860449-B2D8-4B76-AB27-58341839CF55}"/>
              </a:ext>
            </a:extLst>
          </p:cNvPr>
          <p:cNvSpPr/>
          <p:nvPr/>
        </p:nvSpPr>
        <p:spPr>
          <a:xfrm>
            <a:off x="3746680" y="4019293"/>
            <a:ext cx="296261" cy="22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7EE15B-650D-4052-9B55-33C8AAC97330}"/>
              </a:ext>
            </a:extLst>
          </p:cNvPr>
          <p:cNvSpPr/>
          <p:nvPr/>
        </p:nvSpPr>
        <p:spPr>
          <a:xfrm>
            <a:off x="4368800" y="3968370"/>
            <a:ext cx="711200" cy="22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AC75F4-6768-477A-8DB7-06213F53FB18}"/>
              </a:ext>
            </a:extLst>
          </p:cNvPr>
          <p:cNvSpPr/>
          <p:nvPr/>
        </p:nvSpPr>
        <p:spPr>
          <a:xfrm>
            <a:off x="4673600" y="4462385"/>
            <a:ext cx="169333" cy="59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970457-EAF1-4F08-8718-B6B010A8E09E}"/>
              </a:ext>
            </a:extLst>
          </p:cNvPr>
          <p:cNvSpPr/>
          <p:nvPr/>
        </p:nvSpPr>
        <p:spPr>
          <a:xfrm>
            <a:off x="5046134" y="4514390"/>
            <a:ext cx="169333" cy="59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8890298-992D-4469-95AE-427CC461B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02" t="48037" r="31221" b="31292"/>
          <a:stretch/>
        </p:blipFill>
        <p:spPr bwMode="auto">
          <a:xfrm>
            <a:off x="6566594" y="3803856"/>
            <a:ext cx="1053407" cy="94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357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-13391"/>
            <a:ext cx="7010399" cy="357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B4D00F3-B8C0-4803-B2E8-167819FA145D}"/>
              </a:ext>
            </a:extLst>
          </p:cNvPr>
          <p:cNvSpPr/>
          <p:nvPr/>
        </p:nvSpPr>
        <p:spPr>
          <a:xfrm>
            <a:off x="-16120" y="-13678"/>
            <a:ext cx="12512920" cy="120747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3962BF3-C6C6-487C-A247-817FEA5A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7765"/>
            <a:ext cx="12203399" cy="318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A229C08-5DCE-4D13-AB9C-3C65930B7606}"/>
              </a:ext>
            </a:extLst>
          </p:cNvPr>
          <p:cNvSpPr/>
          <p:nvPr/>
        </p:nvSpPr>
        <p:spPr>
          <a:xfrm>
            <a:off x="0" y="1193800"/>
            <a:ext cx="12192000" cy="49784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3AF453-FA2F-4DD6-B075-0487E6A6D34E}"/>
              </a:ext>
            </a:extLst>
          </p:cNvPr>
          <p:cNvSpPr/>
          <p:nvPr/>
        </p:nvSpPr>
        <p:spPr>
          <a:xfrm>
            <a:off x="-31909" y="6189134"/>
            <a:ext cx="12512920" cy="6825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8A35BA-F35C-42F4-AE87-0A0E100E0648}"/>
              </a:ext>
            </a:extLst>
          </p:cNvPr>
          <p:cNvSpPr/>
          <p:nvPr/>
        </p:nvSpPr>
        <p:spPr>
          <a:xfrm>
            <a:off x="3468553" y="2413000"/>
            <a:ext cx="3301012" cy="23295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286343C-D19D-41FA-9414-7706B5FE0360}"/>
              </a:ext>
            </a:extLst>
          </p:cNvPr>
          <p:cNvSpPr txBox="1">
            <a:spLocks/>
          </p:cNvSpPr>
          <p:nvPr/>
        </p:nvSpPr>
        <p:spPr>
          <a:xfrm>
            <a:off x="3626738" y="2806700"/>
            <a:ext cx="2980028" cy="15343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Living in Two Worlds</a:t>
            </a:r>
            <a:endParaRPr lang="en-US" sz="24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97D2D6-8350-4865-9651-5AE68DA26EF0}"/>
              </a:ext>
            </a:extLst>
          </p:cNvPr>
          <p:cNvSpPr/>
          <p:nvPr/>
        </p:nvSpPr>
        <p:spPr>
          <a:xfrm>
            <a:off x="2676282" y="1905000"/>
            <a:ext cx="5522455" cy="36576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2286DF-9600-4F50-A1DA-9F318FE1E82F}"/>
              </a:ext>
            </a:extLst>
          </p:cNvPr>
          <p:cNvGrpSpPr/>
          <p:nvPr/>
        </p:nvGrpSpPr>
        <p:grpSpPr>
          <a:xfrm>
            <a:off x="6832925" y="2407765"/>
            <a:ext cx="4571999" cy="2329552"/>
            <a:chOff x="2205033" y="1176512"/>
            <a:chExt cx="7059057" cy="379133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4C2C1C0-C06B-4494-8487-A80C0893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88" t="15162" r="64479" b="46516"/>
            <a:stretch/>
          </p:blipFill>
          <p:spPr>
            <a:xfrm>
              <a:off x="2209800" y="1207289"/>
              <a:ext cx="7054290" cy="37605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95662E-A972-41CF-9018-CA7D63CBA16E}"/>
                </a:ext>
              </a:extLst>
            </p:cNvPr>
            <p:cNvSpPr/>
            <p:nvPr/>
          </p:nvSpPr>
          <p:spPr>
            <a:xfrm>
              <a:off x="7209972" y="2495550"/>
              <a:ext cx="1928586" cy="1219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D21644-2610-48E4-8400-43764130E20C}"/>
                </a:ext>
              </a:extLst>
            </p:cNvPr>
            <p:cNvSpPr/>
            <p:nvPr/>
          </p:nvSpPr>
          <p:spPr>
            <a:xfrm>
              <a:off x="2205033" y="1176512"/>
              <a:ext cx="3845242" cy="705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660AB2F-1BD2-4C98-AF13-B9A9CD36E635}"/>
              </a:ext>
            </a:extLst>
          </p:cNvPr>
          <p:cNvSpPr/>
          <p:nvPr/>
        </p:nvSpPr>
        <p:spPr>
          <a:xfrm>
            <a:off x="1289938" y="2407767"/>
            <a:ext cx="2083791" cy="23005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6787E1-3233-477C-85D5-B2513F90D1E7}"/>
              </a:ext>
            </a:extLst>
          </p:cNvPr>
          <p:cNvSpPr/>
          <p:nvPr/>
        </p:nvSpPr>
        <p:spPr>
          <a:xfrm>
            <a:off x="1296171" y="2413000"/>
            <a:ext cx="2083791" cy="23005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7C66041-262F-477D-9E1E-559BEFA24924}"/>
              </a:ext>
            </a:extLst>
          </p:cNvPr>
          <p:cNvSpPr txBox="1">
            <a:spLocks/>
          </p:cNvSpPr>
          <p:nvPr/>
        </p:nvSpPr>
        <p:spPr>
          <a:xfrm>
            <a:off x="1320800" y="3327400"/>
            <a:ext cx="2196965" cy="107775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C0504D">
                    <a:lumMod val="90000"/>
                    <a:lumOff val="10000"/>
                  </a:srgbClr>
                </a:solidFill>
                <a:latin typeface="Arial Black" panose="020B0A04020102020204" pitchFamily="34" charset="0"/>
              </a:rPr>
              <a:t>Trust the Process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2E2CE6-938B-40CA-A6E0-F5B28159DFF1}"/>
              </a:ext>
            </a:extLst>
          </p:cNvPr>
          <p:cNvSpPr/>
          <p:nvPr/>
        </p:nvSpPr>
        <p:spPr>
          <a:xfrm>
            <a:off x="1016000" y="2099670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114F2-3925-4F8C-B4E9-40C3C45714B6}"/>
              </a:ext>
            </a:extLst>
          </p:cNvPr>
          <p:cNvSpPr/>
          <p:nvPr/>
        </p:nvSpPr>
        <p:spPr>
          <a:xfrm>
            <a:off x="812800" y="2019300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#9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AFBDF86-0129-4FA7-B2CA-A9DCFC509DE6}"/>
              </a:ext>
            </a:extLst>
          </p:cNvPr>
          <p:cNvSpPr txBox="1">
            <a:spLocks/>
          </p:cNvSpPr>
          <p:nvPr/>
        </p:nvSpPr>
        <p:spPr>
          <a:xfrm>
            <a:off x="1289936" y="2734613"/>
            <a:ext cx="2167217" cy="5927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1600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Very Messy Process!</a:t>
            </a:r>
            <a:endParaRPr lang="en-US" sz="1200" i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E2FA53-B91A-4590-8EDE-7E89F0035FF9}"/>
              </a:ext>
            </a:extLst>
          </p:cNvPr>
          <p:cNvSpPr/>
          <p:nvPr/>
        </p:nvSpPr>
        <p:spPr>
          <a:xfrm flipH="1">
            <a:off x="6566223" y="72645"/>
            <a:ext cx="1053776" cy="397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371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A14CF9B-7BD3-414B-A814-EA86060D0ABD}"/>
              </a:ext>
            </a:extLst>
          </p:cNvPr>
          <p:cNvSpPr/>
          <p:nvPr/>
        </p:nvSpPr>
        <p:spPr>
          <a:xfrm>
            <a:off x="6908802" y="180079"/>
            <a:ext cx="5283199" cy="2352404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000B735-77C4-4DCD-B7CD-1E00D92DD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8"/>
          <a:stretch/>
        </p:blipFill>
        <p:spPr bwMode="auto">
          <a:xfrm>
            <a:off x="1989828" y="442165"/>
            <a:ext cx="8219817" cy="462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B9DF97-21EC-42C1-86C0-69276695C483}"/>
              </a:ext>
            </a:extLst>
          </p:cNvPr>
          <p:cNvSpPr/>
          <p:nvPr/>
        </p:nvSpPr>
        <p:spPr>
          <a:xfrm>
            <a:off x="1" y="2360785"/>
            <a:ext cx="5449457" cy="2352404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86668DB-B585-485A-87DA-EAF005CB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972" y="2488869"/>
            <a:ext cx="30216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The Glue to Sustaining the Gains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39F4A3B-150E-4A14-8E64-11816D08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918" y="2755400"/>
            <a:ext cx="323854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Adherence to Leader Standard Work!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8845B1-5F61-40FE-8D78-91B30E163AD5}"/>
              </a:ext>
            </a:extLst>
          </p:cNvPr>
          <p:cNvSpPr/>
          <p:nvPr/>
        </p:nvSpPr>
        <p:spPr>
          <a:xfrm>
            <a:off x="1989827" y="1725784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AA46D-7768-41C1-9966-68A2A06562DE}"/>
              </a:ext>
            </a:extLst>
          </p:cNvPr>
          <p:cNvSpPr/>
          <p:nvPr/>
        </p:nvSpPr>
        <p:spPr>
          <a:xfrm>
            <a:off x="1969656" y="1674913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#10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ight Corner Accent">
            <a:extLst>
              <a:ext uri="{FF2B5EF4-FFF2-40B4-BE49-F238E27FC236}">
                <a16:creationId xmlns:a16="http://schemas.microsoft.com/office/drawing/2014/main" id="{0D39F366-769E-4703-A6C6-AAF7B59C21CD}"/>
              </a:ext>
            </a:extLst>
          </p:cNvPr>
          <p:cNvSpPr>
            <a:spLocks/>
          </p:cNvSpPr>
          <p:nvPr/>
        </p:nvSpPr>
        <p:spPr bwMode="auto">
          <a:xfrm>
            <a:off x="9829800" y="4622800"/>
            <a:ext cx="635000" cy="635000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eft Corner Accent">
            <a:extLst>
              <a:ext uri="{FF2B5EF4-FFF2-40B4-BE49-F238E27FC236}">
                <a16:creationId xmlns:a16="http://schemas.microsoft.com/office/drawing/2014/main" id="{7F7D43DB-A29F-469D-8E97-EECC21C7285F}"/>
              </a:ext>
            </a:extLst>
          </p:cNvPr>
          <p:cNvSpPr>
            <a:spLocks/>
          </p:cNvSpPr>
          <p:nvPr/>
        </p:nvSpPr>
        <p:spPr bwMode="auto">
          <a:xfrm>
            <a:off x="1727200" y="227112"/>
            <a:ext cx="635000" cy="635000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B8DAD-0827-4C3A-9F67-CDFEBB3716AD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67DB4CDF-CDD6-41C4-ACDA-389A64C6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414" r="997" b="4933"/>
          <a:stretch/>
        </p:blipFill>
        <p:spPr>
          <a:xfrm>
            <a:off x="2" y="0"/>
            <a:ext cx="12219709" cy="6883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6155" y="4231483"/>
            <a:ext cx="12225864" cy="17375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155" y="4241800"/>
            <a:ext cx="12219709" cy="15343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Develop Leader Standard Work Early</a:t>
            </a:r>
          </a:p>
          <a:p>
            <a:pPr defTabSz="1219170"/>
            <a:r>
              <a:rPr lang="en-US" sz="3200" i="1" dirty="0">
                <a:solidFill>
                  <a:srgbClr val="FF0000"/>
                </a:solidFill>
                <a:latin typeface="Calibri"/>
              </a:rPr>
              <a:t>Creating Stability and Predictability by managing your capacity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92661" y="1"/>
            <a:ext cx="297739" cy="698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1C599C-A526-4B44-9932-23BBC385C820}"/>
              </a:ext>
            </a:extLst>
          </p:cNvPr>
          <p:cNvSpPr/>
          <p:nvPr/>
        </p:nvSpPr>
        <p:spPr>
          <a:xfrm>
            <a:off x="7171267" y="3022600"/>
            <a:ext cx="5054599" cy="812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512F0-0565-4B00-B65C-93FDE37DB3F2}"/>
              </a:ext>
            </a:extLst>
          </p:cNvPr>
          <p:cNvSpPr/>
          <p:nvPr/>
        </p:nvSpPr>
        <p:spPr>
          <a:xfrm>
            <a:off x="7717371" y="2413000"/>
            <a:ext cx="4508496" cy="1311203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141B0EB4-0D70-4F1F-A87E-82F3A24EC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413000"/>
            <a:ext cx="4343400" cy="12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1219170">
              <a:spcBef>
                <a:spcPct val="0"/>
              </a:spcBef>
            </a:pPr>
            <a:r>
              <a:rPr lang="en-US" sz="3733" noProof="1">
                <a:solidFill>
                  <a:prstClr val="white"/>
                </a:solidFill>
                <a:latin typeface="Calibri"/>
              </a:rPr>
              <a:t>People Development System</a:t>
            </a:r>
          </a:p>
        </p:txBody>
      </p:sp>
    </p:spTree>
    <p:extLst>
      <p:ext uri="{BB962C8B-B14F-4D97-AF65-F5344CB8AC3E}">
        <p14:creationId xmlns:p14="http://schemas.microsoft.com/office/powerpoint/2010/main" val="15311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7A74AD-447C-4008-B746-81310CE4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8224" r="11294" b="25582"/>
          <a:stretch/>
        </p:blipFill>
        <p:spPr>
          <a:xfrm>
            <a:off x="16461" y="0"/>
            <a:ext cx="12175539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36D0F3-C53A-4C48-A430-750FF33E8414}"/>
              </a:ext>
            </a:extLst>
          </p:cNvPr>
          <p:cNvSpPr/>
          <p:nvPr/>
        </p:nvSpPr>
        <p:spPr>
          <a:xfrm>
            <a:off x="16461" y="3455245"/>
            <a:ext cx="11464339" cy="888155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/>
          </a:bodyPr>
          <a:lstStyle/>
          <a:p>
            <a:pPr algn="ctr" defTabSz="1219170"/>
            <a:endParaRPr lang="en-US" sz="3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ACE1BA-2B4A-4480-8417-B0092C4B8ADD}"/>
              </a:ext>
            </a:extLst>
          </p:cNvPr>
          <p:cNvSpPr/>
          <p:nvPr/>
        </p:nvSpPr>
        <p:spPr>
          <a:xfrm>
            <a:off x="1004349" y="4230033"/>
            <a:ext cx="929388" cy="888155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/>
          </a:bodyPr>
          <a:lstStyle/>
          <a:p>
            <a:pPr algn="ctr" defTabSz="1219170"/>
            <a:endParaRPr lang="en-US" sz="3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819095-13C1-479F-A683-B0A62E004BD8}"/>
              </a:ext>
            </a:extLst>
          </p:cNvPr>
          <p:cNvSpPr/>
          <p:nvPr/>
        </p:nvSpPr>
        <p:spPr>
          <a:xfrm>
            <a:off x="19352" y="4382105"/>
            <a:ext cx="5263848" cy="209489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914377" indent="-380990" defTabSz="1219170">
              <a:buFont typeface="+mj-lt"/>
              <a:buAutoNum type="arabicPeriod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Clarity in Direction</a:t>
            </a:r>
          </a:p>
          <a:p>
            <a:pPr marL="914377" indent="-380990" defTabSz="1219170">
              <a:buFont typeface="+mj-lt"/>
              <a:buAutoNum type="arabicPeriod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Inspire innovation </a:t>
            </a:r>
          </a:p>
          <a:p>
            <a:pPr marL="914377" indent="-380990" defTabSz="1219170">
              <a:buFont typeface="+mj-lt"/>
              <a:buAutoNum type="arabicPeriod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Flawless Execution</a:t>
            </a:r>
          </a:p>
          <a:p>
            <a:pPr marL="914377" indent="-380990" defTabSz="1219170">
              <a:buFont typeface="+mj-lt"/>
              <a:buAutoNum type="arabicPeriod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I am to Coach, Not Solve</a:t>
            </a:r>
          </a:p>
          <a:p>
            <a:pPr marL="914377" indent="-380990" defTabSz="1219170">
              <a:buFont typeface="+mj-lt"/>
              <a:buAutoNum type="arabicPeriod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Deliberate 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BE5FCF-B5CE-4357-A223-88DE03630F78}"/>
              </a:ext>
            </a:extLst>
          </p:cNvPr>
          <p:cNvSpPr/>
          <p:nvPr/>
        </p:nvSpPr>
        <p:spPr>
          <a:xfrm>
            <a:off x="329621" y="3600423"/>
            <a:ext cx="11760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Evolution of a Healthcare Lean Leader </a:t>
            </a:r>
            <a:r>
              <a:rPr lang="en-US" sz="3200" b="1" i="1" dirty="0">
                <a:solidFill>
                  <a:prstClr val="white"/>
                </a:solidFill>
                <a:latin typeface="Calibri"/>
              </a:rPr>
              <a:t>– </a:t>
            </a:r>
            <a:r>
              <a:rPr lang="en-US" sz="3200" i="1" dirty="0">
                <a:solidFill>
                  <a:prstClr val="white"/>
                </a:solidFill>
                <a:latin typeface="Calibri"/>
              </a:rPr>
              <a:t>Key Takeaways 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3B5DF-4E37-448B-BB3D-82C9A87FE9CE}"/>
              </a:ext>
            </a:extLst>
          </p:cNvPr>
          <p:cNvSpPr/>
          <p:nvPr/>
        </p:nvSpPr>
        <p:spPr>
          <a:xfrm>
            <a:off x="5283200" y="4382104"/>
            <a:ext cx="5263848" cy="2094897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457189" indent="-457189" defTabSz="1219170">
              <a:buFont typeface="+mj-lt"/>
              <a:buAutoNum type="arabicPeriod" startAt="6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Fully Engaged</a:t>
            </a:r>
          </a:p>
          <a:p>
            <a:pPr marL="457189" indent="-457189" defTabSz="1219170">
              <a:buFont typeface="+mj-lt"/>
              <a:buAutoNum type="arabicPeriod" startAt="6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It’s a journey</a:t>
            </a:r>
          </a:p>
          <a:p>
            <a:pPr marL="457189" indent="-457189" defTabSz="1219170">
              <a:buFont typeface="+mj-lt"/>
              <a:buAutoNum type="arabicPeriod" startAt="6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Visibility &amp; Predictability</a:t>
            </a:r>
          </a:p>
          <a:p>
            <a:pPr marL="457189" indent="-457189" defTabSz="1219170">
              <a:buFont typeface="+mj-lt"/>
              <a:buAutoNum type="arabicPeriod" startAt="6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Trust the Process</a:t>
            </a:r>
          </a:p>
          <a:p>
            <a:pPr marL="457189" indent="-457189" defTabSz="1219170">
              <a:buFont typeface="+mj-lt"/>
              <a:buAutoNum type="arabicPeriod" startAt="6"/>
            </a:pPr>
            <a:r>
              <a:rPr lang="en-US" sz="2400" i="1" dirty="0">
                <a:solidFill>
                  <a:prstClr val="black"/>
                </a:solidFill>
                <a:latin typeface="Calibri"/>
              </a:rPr>
              <a:t> Adherence to Leader Standard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A18E84-C488-4F0A-8D10-16705F74E103}"/>
              </a:ext>
            </a:extLst>
          </p:cNvPr>
          <p:cNvSpPr/>
          <p:nvPr/>
        </p:nvSpPr>
        <p:spPr>
          <a:xfrm>
            <a:off x="10004821" y="4203700"/>
            <a:ext cx="710017" cy="666493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/>
          </a:bodyPr>
          <a:lstStyle/>
          <a:p>
            <a:pPr algn="ctr" defTabSz="1219170"/>
            <a:endParaRPr lang="en-US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1E77F-CEB5-4591-A4DA-73BB560EF1A2}"/>
              </a:ext>
            </a:extLst>
          </p:cNvPr>
          <p:cNvSpPr/>
          <p:nvPr/>
        </p:nvSpPr>
        <p:spPr>
          <a:xfrm>
            <a:off x="9697410" y="4674111"/>
            <a:ext cx="665791" cy="545844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 fontScale="92500" lnSpcReduction="10000"/>
          </a:bodyPr>
          <a:lstStyle/>
          <a:p>
            <a:pPr algn="ctr" defTabSz="1219170"/>
            <a:endParaRPr lang="en-US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E0EA0E-A276-4802-BF73-B4DA0556A58F}"/>
              </a:ext>
            </a:extLst>
          </p:cNvPr>
          <p:cNvSpPr/>
          <p:nvPr/>
        </p:nvSpPr>
        <p:spPr>
          <a:xfrm>
            <a:off x="9941321" y="5241265"/>
            <a:ext cx="665791" cy="545844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 fontScale="92500" lnSpcReduction="10000"/>
          </a:bodyPr>
          <a:lstStyle/>
          <a:p>
            <a:pPr algn="ctr" defTabSz="1219170"/>
            <a:endParaRPr lang="en-US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037516-E4B6-4B94-9477-9D5E2A73B80D}"/>
              </a:ext>
            </a:extLst>
          </p:cNvPr>
          <p:cNvSpPr/>
          <p:nvPr/>
        </p:nvSpPr>
        <p:spPr>
          <a:xfrm>
            <a:off x="9855201" y="4546600"/>
            <a:ext cx="710017" cy="666493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333" tIns="62167" rIns="124333" bIns="62167" rtlCol="0" anchor="ctr">
            <a:normAutofit/>
          </a:bodyPr>
          <a:lstStyle/>
          <a:p>
            <a:pPr algn="ctr" defTabSz="1219170"/>
            <a:endParaRPr lang="en-US" sz="3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68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1A75CA3-B0D7-4A42-8951-FD39AEA0D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65" y="25400"/>
            <a:ext cx="11144251" cy="6858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FE01244-6B32-479B-8334-FEE2F0D16D94}"/>
              </a:ext>
            </a:extLst>
          </p:cNvPr>
          <p:cNvSpPr/>
          <p:nvPr/>
        </p:nvSpPr>
        <p:spPr>
          <a:xfrm>
            <a:off x="7785" y="1479616"/>
            <a:ext cx="9652000" cy="519986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35FC3DC-81DF-4C2C-8A6B-B879BC20C31F}"/>
              </a:ext>
            </a:extLst>
          </p:cNvPr>
          <p:cNvSpPr/>
          <p:nvPr/>
        </p:nvSpPr>
        <p:spPr>
          <a:xfrm>
            <a:off x="304800" y="1479616"/>
            <a:ext cx="9354985" cy="519986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C525B6-CB64-4E6F-ABE3-E026675439C5}"/>
              </a:ext>
            </a:extLst>
          </p:cNvPr>
          <p:cNvSpPr/>
          <p:nvPr/>
        </p:nvSpPr>
        <p:spPr>
          <a:xfrm>
            <a:off x="0" y="177801"/>
            <a:ext cx="9652000" cy="1028575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2AEB19C-31B6-4DEB-9C22-D3B0CB42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1" y="588724"/>
            <a:ext cx="6059500" cy="47996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The Dunning-Kruger Effect</a:t>
            </a:r>
          </a:p>
        </p:txBody>
      </p:sp>
      <p:sp>
        <p:nvSpPr>
          <p:cNvPr id="61" name="Subtitle">
            <a:extLst>
              <a:ext uri="{FF2B5EF4-FFF2-40B4-BE49-F238E27FC236}">
                <a16:creationId xmlns:a16="http://schemas.microsoft.com/office/drawing/2014/main" id="{FDB71756-A19E-44F8-BF9E-0DF0BA33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23" y="342503"/>
            <a:ext cx="2588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Understanding what it takes!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410689" y="1524000"/>
            <a:ext cx="76200" cy="411480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10689" y="5638800"/>
            <a:ext cx="6781800" cy="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10689" y="1981200"/>
            <a:ext cx="533400" cy="36576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/>
          <p:cNvSpPr/>
          <p:nvPr/>
        </p:nvSpPr>
        <p:spPr>
          <a:xfrm>
            <a:off x="1959329" y="2011682"/>
            <a:ext cx="5740400" cy="3421279"/>
          </a:xfrm>
          <a:custGeom>
            <a:avLst/>
            <a:gdLst>
              <a:gd name="connsiteX0" fmla="*/ 0 w 5740400"/>
              <a:gd name="connsiteY0" fmla="*/ 0 h 3421279"/>
              <a:gd name="connsiteX1" fmla="*/ 2550160 w 5740400"/>
              <a:gd name="connsiteY1" fmla="*/ 3393440 h 3421279"/>
              <a:gd name="connsiteX2" fmla="*/ 5740400 w 5740400"/>
              <a:gd name="connsiteY2" fmla="*/ 1330960 h 342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0400" h="3421279">
                <a:moveTo>
                  <a:pt x="0" y="0"/>
                </a:moveTo>
                <a:cubicBezTo>
                  <a:pt x="796713" y="1585806"/>
                  <a:pt x="1593427" y="3171613"/>
                  <a:pt x="2550160" y="3393440"/>
                </a:cubicBezTo>
                <a:cubicBezTo>
                  <a:pt x="3506893" y="3615267"/>
                  <a:pt x="4623646" y="2473113"/>
                  <a:pt x="5740400" y="133096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66849" y="5350511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82289" y="381000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58689" y="510286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63689" y="411480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15489" y="1748789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57606" y="3175646"/>
            <a:ext cx="1828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800" dirty="0">
                <a:solidFill>
                  <a:prstClr val="black"/>
                </a:solidFill>
                <a:latin typeface="Calibri"/>
              </a:rPr>
              <a:t>Confidence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2970" y="5842101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800" dirty="0">
                <a:solidFill>
                  <a:prstClr val="black"/>
                </a:solidFill>
                <a:latin typeface="Calibri"/>
              </a:rPr>
              <a:t>Experience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462235" y="3276600"/>
            <a:ext cx="7035055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99729" y="2434417"/>
            <a:ext cx="0" cy="3201843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4186" y="591904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None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3971" y="590178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Expert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D369CC-7900-424D-B676-F07BF2A49229}"/>
              </a:ext>
            </a:extLst>
          </p:cNvPr>
          <p:cNvSpPr txBox="1"/>
          <p:nvPr/>
        </p:nvSpPr>
        <p:spPr>
          <a:xfrm>
            <a:off x="2465040" y="1796534"/>
            <a:ext cx="16979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Arrogance</a:t>
            </a:r>
          </a:p>
          <a:p>
            <a:pPr defTabSz="1219170"/>
            <a:r>
              <a:rPr lang="en-US" sz="1400" dirty="0">
                <a:solidFill>
                  <a:prstClr val="black"/>
                </a:solidFill>
                <a:latin typeface="Calibri"/>
              </a:rPr>
              <a:t>-Process Kaizen</a:t>
            </a:r>
          </a:p>
          <a:p>
            <a:pPr defTabSz="1219170"/>
            <a:r>
              <a:rPr lang="en-US" sz="1400" dirty="0">
                <a:solidFill>
                  <a:prstClr val="black"/>
                </a:solidFill>
                <a:latin typeface="Calibri"/>
              </a:rPr>
              <a:t>-Standard Work</a:t>
            </a:r>
          </a:p>
          <a:p>
            <a:pPr defTabSz="1219170"/>
            <a:r>
              <a:rPr lang="en-US" sz="1400" dirty="0">
                <a:solidFill>
                  <a:prstClr val="black"/>
                </a:solidFill>
                <a:latin typeface="Calibri"/>
              </a:rPr>
              <a:t>-Visual Management</a:t>
            </a:r>
          </a:p>
          <a:p>
            <a:pPr defTabSz="1219170"/>
            <a:r>
              <a:rPr lang="en-US" sz="1400" dirty="0">
                <a:solidFill>
                  <a:prstClr val="black"/>
                </a:solidFill>
                <a:latin typeface="Calibri"/>
              </a:rPr>
              <a:t>-Visual Metrics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DC826-9073-4CFF-B977-DDE06B63E3B7}"/>
              </a:ext>
            </a:extLst>
          </p:cNvPr>
          <p:cNvSpPr txBox="1"/>
          <p:nvPr/>
        </p:nvSpPr>
        <p:spPr>
          <a:xfrm>
            <a:off x="3712393" y="4180268"/>
            <a:ext cx="2743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Crossroads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Ldr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Std Work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-Advanced Problem Solving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4E2563-002A-48B3-B1A3-040624AE7E6B}"/>
              </a:ext>
            </a:extLst>
          </p:cNvPr>
          <p:cNvSpPr txBox="1"/>
          <p:nvPr/>
        </p:nvSpPr>
        <p:spPr>
          <a:xfrm>
            <a:off x="5355615" y="1908530"/>
            <a:ext cx="2306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Learning Organization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-Building Culture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-Finding Solutions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-Learning Organization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99840-8116-4692-9588-2EE4523A85A2}"/>
              </a:ext>
            </a:extLst>
          </p:cNvPr>
          <p:cNvSpPr txBox="1"/>
          <p:nvPr/>
        </p:nvSpPr>
        <p:spPr>
          <a:xfrm>
            <a:off x="3240085" y="3131169"/>
            <a:ext cx="1878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Disappointment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-Sustainability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-Limited Adoption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DEAEA7-33E5-43E7-9E43-F2595CF6E236}"/>
              </a:ext>
            </a:extLst>
          </p:cNvPr>
          <p:cNvSpPr txBox="1"/>
          <p:nvPr/>
        </p:nvSpPr>
        <p:spPr>
          <a:xfrm>
            <a:off x="304800" y="5063627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Stability</a:t>
            </a:r>
          </a:p>
        </p:txBody>
      </p: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C485B9F8-F11D-4CF9-AC1C-7AC2C3D3A22E}"/>
              </a:ext>
            </a:extLst>
          </p:cNvPr>
          <p:cNvCxnSpPr>
            <a:cxnSpLocks noChangeShapeType="1"/>
            <a:endCxn id="13" idx="1"/>
          </p:cNvCxnSpPr>
          <p:nvPr/>
        </p:nvCxnSpPr>
        <p:spPr bwMode="auto">
          <a:xfrm>
            <a:off x="4915890" y="5410202"/>
            <a:ext cx="961282" cy="5832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4A35D8C-F96F-4ACE-82B5-796B74E57578}"/>
              </a:ext>
            </a:extLst>
          </p:cNvPr>
          <p:cNvSpPr txBox="1"/>
          <p:nvPr/>
        </p:nvSpPr>
        <p:spPr>
          <a:xfrm>
            <a:off x="7774135" y="2667840"/>
            <a:ext cx="154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Sustainable excellence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EE4F04-A272-4F5D-B72B-5C1218FF1E2F}"/>
              </a:ext>
            </a:extLst>
          </p:cNvPr>
          <p:cNvSpPr/>
          <p:nvPr/>
        </p:nvSpPr>
        <p:spPr>
          <a:xfrm>
            <a:off x="5877172" y="5231368"/>
            <a:ext cx="16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Abandonment </a:t>
            </a:r>
          </a:p>
        </p:txBody>
      </p: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13E7EECC-E8EB-4C86-841A-2310DDEC8D42}"/>
              </a:ext>
            </a:extLst>
          </p:cNvPr>
          <p:cNvCxnSpPr>
            <a:cxnSpLocks noChangeShapeType="1"/>
            <a:stCxn id="15" idx="6"/>
          </p:cNvCxnSpPr>
          <p:nvPr/>
        </p:nvCxnSpPr>
        <p:spPr bwMode="auto">
          <a:xfrm flipV="1">
            <a:off x="4992090" y="5043829"/>
            <a:ext cx="838041" cy="325732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05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6DB6566E-993F-4BCD-AE29-EB2389625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66" y="0"/>
            <a:ext cx="11185525" cy="68834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96A6373-6B70-40F5-8170-7B9DBBBE38B4}"/>
              </a:ext>
            </a:extLst>
          </p:cNvPr>
          <p:cNvSpPr/>
          <p:nvPr/>
        </p:nvSpPr>
        <p:spPr>
          <a:xfrm>
            <a:off x="7785" y="1479616"/>
            <a:ext cx="9652000" cy="519986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C93C44-692E-4567-90FA-0AB46F078E79}"/>
              </a:ext>
            </a:extLst>
          </p:cNvPr>
          <p:cNvSpPr/>
          <p:nvPr/>
        </p:nvSpPr>
        <p:spPr>
          <a:xfrm>
            <a:off x="304800" y="1479616"/>
            <a:ext cx="9354985" cy="519986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3E8CF8-42BA-43F7-9137-C77F2A3C4B84}"/>
              </a:ext>
            </a:extLst>
          </p:cNvPr>
          <p:cNvCxnSpPr/>
          <p:nvPr/>
        </p:nvCxnSpPr>
        <p:spPr>
          <a:xfrm flipV="1">
            <a:off x="1379385" y="1629640"/>
            <a:ext cx="76200" cy="411480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3D5E59-0DAA-4E2E-8171-86C460F6360B}"/>
              </a:ext>
            </a:extLst>
          </p:cNvPr>
          <p:cNvCxnSpPr/>
          <p:nvPr/>
        </p:nvCxnSpPr>
        <p:spPr>
          <a:xfrm>
            <a:off x="1379385" y="5744440"/>
            <a:ext cx="6781800" cy="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1C7D6C-8E9D-4C3B-9B46-643240B07607}"/>
              </a:ext>
            </a:extLst>
          </p:cNvPr>
          <p:cNvCxnSpPr/>
          <p:nvPr/>
        </p:nvCxnSpPr>
        <p:spPr>
          <a:xfrm flipV="1">
            <a:off x="1379385" y="2086840"/>
            <a:ext cx="533400" cy="36576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904642-8B53-4523-88AC-993CC3DD0763}"/>
              </a:ext>
            </a:extLst>
          </p:cNvPr>
          <p:cNvSpPr/>
          <p:nvPr/>
        </p:nvSpPr>
        <p:spPr>
          <a:xfrm>
            <a:off x="1928025" y="2117322"/>
            <a:ext cx="5740400" cy="3421279"/>
          </a:xfrm>
          <a:custGeom>
            <a:avLst/>
            <a:gdLst>
              <a:gd name="connsiteX0" fmla="*/ 0 w 5740400"/>
              <a:gd name="connsiteY0" fmla="*/ 0 h 3421279"/>
              <a:gd name="connsiteX1" fmla="*/ 2550160 w 5740400"/>
              <a:gd name="connsiteY1" fmla="*/ 3393440 h 3421279"/>
              <a:gd name="connsiteX2" fmla="*/ 5740400 w 5740400"/>
              <a:gd name="connsiteY2" fmla="*/ 1330960 h 342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0400" h="3421279">
                <a:moveTo>
                  <a:pt x="0" y="0"/>
                </a:moveTo>
                <a:cubicBezTo>
                  <a:pt x="796713" y="1585806"/>
                  <a:pt x="1593427" y="3171613"/>
                  <a:pt x="2550160" y="3393440"/>
                </a:cubicBezTo>
                <a:cubicBezTo>
                  <a:pt x="3506893" y="3615267"/>
                  <a:pt x="4623646" y="2473113"/>
                  <a:pt x="5740400" y="133096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C15249A-03DF-477D-83EC-D9E44036E033}"/>
              </a:ext>
            </a:extLst>
          </p:cNvPr>
          <p:cNvSpPr/>
          <p:nvPr/>
        </p:nvSpPr>
        <p:spPr>
          <a:xfrm>
            <a:off x="1135545" y="5456151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4D90C9-872B-4E69-93C0-597F6EADE9D0}"/>
              </a:ext>
            </a:extLst>
          </p:cNvPr>
          <p:cNvSpPr/>
          <p:nvPr/>
        </p:nvSpPr>
        <p:spPr>
          <a:xfrm>
            <a:off x="2750985" y="391564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055746-7B1E-49EF-B717-562146C3189C}"/>
              </a:ext>
            </a:extLst>
          </p:cNvPr>
          <p:cNvSpPr/>
          <p:nvPr/>
        </p:nvSpPr>
        <p:spPr>
          <a:xfrm>
            <a:off x="4427385" y="520850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C943E0-5691-4C6E-A009-C4B49A9A1E00}"/>
              </a:ext>
            </a:extLst>
          </p:cNvPr>
          <p:cNvSpPr/>
          <p:nvPr/>
        </p:nvSpPr>
        <p:spPr>
          <a:xfrm>
            <a:off x="6332385" y="4220440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CC8BED6-AB58-403D-AA78-FCECC6D3B162}"/>
              </a:ext>
            </a:extLst>
          </p:cNvPr>
          <p:cNvSpPr/>
          <p:nvPr/>
        </p:nvSpPr>
        <p:spPr>
          <a:xfrm>
            <a:off x="1684185" y="1854429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DEDA69-F2FF-4E29-92FE-8375DD705301}"/>
              </a:ext>
            </a:extLst>
          </p:cNvPr>
          <p:cNvSpPr txBox="1"/>
          <p:nvPr/>
        </p:nvSpPr>
        <p:spPr>
          <a:xfrm rot="16200000">
            <a:off x="26302" y="3281286"/>
            <a:ext cx="1828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800" dirty="0">
                <a:solidFill>
                  <a:prstClr val="black"/>
                </a:solidFill>
                <a:latin typeface="Calibri"/>
              </a:rPr>
              <a:t>Confidence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718901-D4F9-43C3-BFDE-BB54F0B2B95E}"/>
              </a:ext>
            </a:extLst>
          </p:cNvPr>
          <p:cNvSpPr txBox="1"/>
          <p:nvPr/>
        </p:nvSpPr>
        <p:spPr>
          <a:xfrm>
            <a:off x="3701666" y="5947741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800" dirty="0">
                <a:solidFill>
                  <a:prstClr val="black"/>
                </a:solidFill>
                <a:latin typeface="Calibri"/>
              </a:rPr>
              <a:t>Experience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B556D-3579-43B6-881E-7F833714B9A0}"/>
              </a:ext>
            </a:extLst>
          </p:cNvPr>
          <p:cNvCxnSpPr>
            <a:cxnSpLocks/>
          </p:cNvCxnSpPr>
          <p:nvPr/>
        </p:nvCxnSpPr>
        <p:spPr>
          <a:xfrm flipH="1">
            <a:off x="1430932" y="3382240"/>
            <a:ext cx="6237493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C23FC0-0B2D-4B40-8787-52D62A8C6B87}"/>
              </a:ext>
            </a:extLst>
          </p:cNvPr>
          <p:cNvCxnSpPr>
            <a:cxnSpLocks/>
          </p:cNvCxnSpPr>
          <p:nvPr/>
        </p:nvCxnSpPr>
        <p:spPr>
          <a:xfrm>
            <a:off x="7668425" y="3382241"/>
            <a:ext cx="0" cy="235966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B7132F2-DEC4-4529-99B5-C431E4343DF0}"/>
              </a:ext>
            </a:extLst>
          </p:cNvPr>
          <p:cNvSpPr txBox="1"/>
          <p:nvPr/>
        </p:nvSpPr>
        <p:spPr>
          <a:xfrm>
            <a:off x="1062882" y="602468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None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49C3D9-3EB1-4027-8F27-9DAF800DF0D2}"/>
              </a:ext>
            </a:extLst>
          </p:cNvPr>
          <p:cNvSpPr txBox="1"/>
          <p:nvPr/>
        </p:nvSpPr>
        <p:spPr>
          <a:xfrm>
            <a:off x="7242667" y="600742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Expert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DB7BE9-BD3F-4A23-9B0A-2DA815ED8E30}"/>
              </a:ext>
            </a:extLst>
          </p:cNvPr>
          <p:cNvCxnSpPr>
            <a:cxnSpLocks/>
          </p:cNvCxnSpPr>
          <p:nvPr/>
        </p:nvCxnSpPr>
        <p:spPr>
          <a:xfrm flipH="1">
            <a:off x="1379386" y="2163040"/>
            <a:ext cx="6212839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38A8813E-5E7B-4D98-A831-291D23895EE0}"/>
              </a:ext>
            </a:extLst>
          </p:cNvPr>
          <p:cNvSpPr/>
          <p:nvPr/>
        </p:nvSpPr>
        <p:spPr>
          <a:xfrm>
            <a:off x="7256955" y="2163042"/>
            <a:ext cx="308919" cy="117825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09DBD8-217A-4D0D-B945-07B85CF6CFDD}"/>
              </a:ext>
            </a:extLst>
          </p:cNvPr>
          <p:cNvSpPr txBox="1"/>
          <p:nvPr/>
        </p:nvSpPr>
        <p:spPr>
          <a:xfrm>
            <a:off x="7902108" y="1736506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At no point does the experts self confidence ever reach that of the beginner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0A6EF3-3836-47A7-B275-789C12A619FF}"/>
              </a:ext>
            </a:extLst>
          </p:cNvPr>
          <p:cNvSpPr/>
          <p:nvPr/>
        </p:nvSpPr>
        <p:spPr>
          <a:xfrm>
            <a:off x="0" y="177801"/>
            <a:ext cx="9652000" cy="1028575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B045F29-01B0-45C5-AC84-89810B2D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1" y="588724"/>
            <a:ext cx="6059500" cy="47996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The Dunning-Kruger Effect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8AE24644-E499-4E76-9477-C98494849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23" y="342503"/>
            <a:ext cx="2588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Understanding what it takes!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4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2A1F3760-71A4-4F33-9FC5-9622018E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4407" b="139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25570-AF0F-4611-8657-E6A06863C9A6}"/>
              </a:ext>
            </a:extLst>
          </p:cNvPr>
          <p:cNvSpPr/>
          <p:nvPr/>
        </p:nvSpPr>
        <p:spPr>
          <a:xfrm>
            <a:off x="0" y="-25399"/>
            <a:ext cx="12188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B6E7915A-A5CA-4E7C-BE78-2D223BB2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101"/>
            <a:ext cx="114808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Leadership Behaviors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4D1C0-7091-4260-B15A-4C37CF48C201}"/>
              </a:ext>
            </a:extLst>
          </p:cNvPr>
          <p:cNvSpPr/>
          <p:nvPr/>
        </p:nvSpPr>
        <p:spPr>
          <a:xfrm>
            <a:off x="-1989048" y="3743885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17AE7C8-79A9-48A9-B88D-5309DF0B1EEA}"/>
              </a:ext>
            </a:extLst>
          </p:cNvPr>
          <p:cNvGrpSpPr/>
          <p:nvPr/>
        </p:nvGrpSpPr>
        <p:grpSpPr>
          <a:xfrm>
            <a:off x="4651587" y="1862667"/>
            <a:ext cx="7540413" cy="3132667"/>
            <a:chOff x="-42823" y="250158"/>
            <a:chExt cx="6592623" cy="286124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9BC0C1F-1C7B-42F7-B715-1061838801C5}"/>
                </a:ext>
              </a:extLst>
            </p:cNvPr>
            <p:cNvSpPr/>
            <p:nvPr/>
          </p:nvSpPr>
          <p:spPr>
            <a:xfrm>
              <a:off x="13583" y="1534144"/>
              <a:ext cx="2484154" cy="592547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333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Middle Managers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8732D9-A272-4E1D-9128-93D9EE8D6316}"/>
                </a:ext>
              </a:extLst>
            </p:cNvPr>
            <p:cNvSpPr/>
            <p:nvPr/>
          </p:nvSpPr>
          <p:spPr>
            <a:xfrm>
              <a:off x="-42823" y="250158"/>
              <a:ext cx="2540560" cy="831517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Executive Team</a:t>
              </a:r>
              <a:endParaRPr lang="en-US" sz="1333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CAC23AE-C5AB-42B9-B725-96AA78ABD69B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1218372" y="1081675"/>
              <a:ext cx="37289" cy="452469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E63DED18-3139-41A2-AEE7-1DA6834C6379}"/>
                </a:ext>
              </a:extLst>
            </p:cNvPr>
            <p:cNvSpPr/>
            <p:nvPr/>
          </p:nvSpPr>
          <p:spPr>
            <a:xfrm>
              <a:off x="2684850" y="747425"/>
              <a:ext cx="383400" cy="1052400"/>
            </a:xfrm>
            <a:prstGeom prst="rightBrace">
              <a:avLst>
                <a:gd name="adj1" fmla="val 50000"/>
                <a:gd name="adj2" fmla="val 49165"/>
              </a:avLst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333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A82BA0-E770-4675-8CB3-7FAA9ABE28AF}"/>
                </a:ext>
              </a:extLst>
            </p:cNvPr>
            <p:cNvSpPr/>
            <p:nvPr/>
          </p:nvSpPr>
          <p:spPr>
            <a:xfrm>
              <a:off x="22984" y="2492380"/>
              <a:ext cx="2474812" cy="619026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333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Front Line Leaders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67DF73D-E99F-49F3-9E94-1FF0571CCA4F}"/>
                </a:ext>
              </a:extLst>
            </p:cNvPr>
            <p:cNvCxnSpPr>
              <a:cxnSpLocks/>
              <a:stCxn id="57" idx="2"/>
              <a:endCxn id="61" idx="0"/>
            </p:cNvCxnSpPr>
            <p:nvPr/>
          </p:nvCxnSpPr>
          <p:spPr>
            <a:xfrm>
              <a:off x="1255660" y="2126691"/>
              <a:ext cx="4731" cy="365689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9D014DA0-7FF3-4AB4-AE57-C1113AC07392}"/>
                </a:ext>
              </a:extLst>
            </p:cNvPr>
            <p:cNvSpPr/>
            <p:nvPr/>
          </p:nvSpPr>
          <p:spPr>
            <a:xfrm>
              <a:off x="2684850" y="1873450"/>
              <a:ext cx="383400" cy="968700"/>
            </a:xfrm>
            <a:prstGeom prst="rightBrace">
              <a:avLst>
                <a:gd name="adj1" fmla="val 50000"/>
                <a:gd name="adj2" fmla="val 49165"/>
              </a:avLst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333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64" name="Text Box 12">
              <a:extLst>
                <a:ext uri="{FF2B5EF4-FFF2-40B4-BE49-F238E27FC236}">
                  <a16:creationId xmlns:a16="http://schemas.microsoft.com/office/drawing/2014/main" id="{32C033D3-15F3-4A55-8AE3-F7836436551B}"/>
                </a:ext>
              </a:extLst>
            </p:cNvPr>
            <p:cNvSpPr txBox="1"/>
            <p:nvPr/>
          </p:nvSpPr>
          <p:spPr>
            <a:xfrm>
              <a:off x="3127400" y="990875"/>
              <a:ext cx="34224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867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Leaders Role Model Specific Behavioral Disciplines until Feedback obtained 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5" name="Text Box 13">
              <a:extLst>
                <a:ext uri="{FF2B5EF4-FFF2-40B4-BE49-F238E27FC236}">
                  <a16:creationId xmlns:a16="http://schemas.microsoft.com/office/drawing/2014/main" id="{0B6A8FA9-0BBF-4DA3-9FCE-2D416B9F56A3}"/>
                </a:ext>
              </a:extLst>
            </p:cNvPr>
            <p:cNvSpPr txBox="1"/>
            <p:nvPr/>
          </p:nvSpPr>
          <p:spPr>
            <a:xfrm>
              <a:off x="3127400" y="2075050"/>
              <a:ext cx="24489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867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Behaviors deployed with a set cadence to the front line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29A9946C-00D3-4CD2-94E0-0BCA3C5B0DF5}"/>
              </a:ext>
            </a:extLst>
          </p:cNvPr>
          <p:cNvSpPr/>
          <p:nvPr/>
        </p:nvSpPr>
        <p:spPr>
          <a:xfrm>
            <a:off x="226463" y="1713744"/>
            <a:ext cx="3768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Executive Coaching on</a:t>
            </a:r>
          </a:p>
          <a:p>
            <a:pPr marL="990575" lvl="1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Lean Principles</a:t>
            </a:r>
          </a:p>
          <a:p>
            <a:pPr marL="990575" lvl="1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Team Effectiveness</a:t>
            </a:r>
          </a:p>
          <a:p>
            <a:pPr marL="990575" lvl="1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Complexity Thinking</a:t>
            </a:r>
          </a:p>
          <a:p>
            <a:pPr marL="990575" lvl="1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Distributed Leadership</a:t>
            </a:r>
          </a:p>
        </p:txBody>
      </p:sp>
    </p:spTree>
    <p:extLst>
      <p:ext uri="{BB962C8B-B14F-4D97-AF65-F5344CB8AC3E}">
        <p14:creationId xmlns:p14="http://schemas.microsoft.com/office/powerpoint/2010/main" val="426709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2A1F3760-71A4-4F33-9FC5-9622018E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4407" b="139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25570-AF0F-4611-8657-E6A06863C9A6}"/>
              </a:ext>
            </a:extLst>
          </p:cNvPr>
          <p:cNvSpPr/>
          <p:nvPr/>
        </p:nvSpPr>
        <p:spPr>
          <a:xfrm>
            <a:off x="0" y="-25399"/>
            <a:ext cx="3983397" cy="1538413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B6E7915A-A5CA-4E7C-BE78-2D223BB2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4" y="183927"/>
            <a:ext cx="4255809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Breakthrough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8CF80C-8207-4C17-A1E1-D5D8874C487D}"/>
              </a:ext>
            </a:extLst>
          </p:cNvPr>
          <p:cNvGrpSpPr/>
          <p:nvPr/>
        </p:nvGrpSpPr>
        <p:grpSpPr>
          <a:xfrm>
            <a:off x="3107260" y="584200"/>
            <a:ext cx="8576739" cy="5689601"/>
            <a:chOff x="-76200" y="191875"/>
            <a:chExt cx="6933976" cy="4698370"/>
          </a:xfrm>
        </p:grpSpPr>
        <p:sp>
          <p:nvSpPr>
            <p:cNvPr id="32" name="Arrow: Up-Down 31">
              <a:extLst>
                <a:ext uri="{FF2B5EF4-FFF2-40B4-BE49-F238E27FC236}">
                  <a16:creationId xmlns:a16="http://schemas.microsoft.com/office/drawing/2014/main" id="{7ACC6B8F-A29B-4CFA-B3E0-EF2445BB323E}"/>
                </a:ext>
              </a:extLst>
            </p:cNvPr>
            <p:cNvSpPr/>
            <p:nvPr/>
          </p:nvSpPr>
          <p:spPr>
            <a:xfrm>
              <a:off x="0" y="1959500"/>
              <a:ext cx="757200" cy="24588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CC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333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CA7B85-0507-4DEA-A562-1BD0400268F4}"/>
                </a:ext>
              </a:extLst>
            </p:cNvPr>
            <p:cNvSpPr/>
            <p:nvPr/>
          </p:nvSpPr>
          <p:spPr>
            <a:xfrm>
              <a:off x="2183275" y="191875"/>
              <a:ext cx="2153700" cy="4524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Breakthrough</a:t>
              </a:r>
              <a:endParaRPr lang="en-US" sz="1333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36BEF1-6B0A-454F-A073-1FD24843728D}"/>
                </a:ext>
              </a:extLst>
            </p:cNvPr>
            <p:cNvSpPr/>
            <p:nvPr/>
          </p:nvSpPr>
          <p:spPr>
            <a:xfrm>
              <a:off x="59000" y="1298225"/>
              <a:ext cx="1150500" cy="4524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1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368CBA-E48C-43EE-AC3A-6B1A18183A59}"/>
                </a:ext>
              </a:extLst>
            </p:cNvPr>
            <p:cNvSpPr/>
            <p:nvPr/>
          </p:nvSpPr>
          <p:spPr>
            <a:xfrm>
              <a:off x="1469575" y="1298225"/>
              <a:ext cx="1150500" cy="4524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2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822D4A5-BF83-4F01-B0AD-77A1A76F368E}"/>
                </a:ext>
              </a:extLst>
            </p:cNvPr>
            <p:cNvSpPr/>
            <p:nvPr/>
          </p:nvSpPr>
          <p:spPr>
            <a:xfrm>
              <a:off x="2924376" y="1298225"/>
              <a:ext cx="1108200" cy="4524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3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F5D532-132E-446D-B084-B43C0437305B}"/>
                </a:ext>
              </a:extLst>
            </p:cNvPr>
            <p:cNvSpPr/>
            <p:nvPr/>
          </p:nvSpPr>
          <p:spPr>
            <a:xfrm>
              <a:off x="4336974" y="1298225"/>
              <a:ext cx="1108200" cy="4524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4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CCE8D1-6D6E-45B2-99CF-3DA35D10F304}"/>
                </a:ext>
              </a:extLst>
            </p:cNvPr>
            <p:cNvSpPr/>
            <p:nvPr/>
          </p:nvSpPr>
          <p:spPr>
            <a:xfrm>
              <a:off x="5749576" y="1298225"/>
              <a:ext cx="1108200" cy="4524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867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Year 5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4B8CBF7D-CA84-41B5-BD80-A291963407B3}"/>
                </a:ext>
              </a:extLst>
            </p:cNvPr>
            <p:cNvCxnSpPr/>
            <p:nvPr/>
          </p:nvCxnSpPr>
          <p:spPr>
            <a:xfrm rot="5400000">
              <a:off x="1620175" y="-341675"/>
              <a:ext cx="654000" cy="26259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F372D415-5149-4B26-8FEA-1F3868716D33}"/>
                </a:ext>
              </a:extLst>
            </p:cNvPr>
            <p:cNvCxnSpPr/>
            <p:nvPr/>
          </p:nvCxnSpPr>
          <p:spPr>
            <a:xfrm rot="5400000">
              <a:off x="2325475" y="363625"/>
              <a:ext cx="654000" cy="12153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8162340-E631-432F-A0F0-912D0B87D3E5}"/>
                </a:ext>
              </a:extLst>
            </p:cNvPr>
            <p:cNvCxnSpPr/>
            <p:nvPr/>
          </p:nvCxnSpPr>
          <p:spPr>
            <a:xfrm rot="-5400000" flipH="1">
              <a:off x="3042325" y="862075"/>
              <a:ext cx="654000" cy="2184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286777CF-9405-4386-BFBF-CAC5FA5A6DAF}"/>
                </a:ext>
              </a:extLst>
            </p:cNvPr>
            <p:cNvCxnSpPr/>
            <p:nvPr/>
          </p:nvCxnSpPr>
          <p:spPr>
            <a:xfrm rot="-5400000" flipH="1">
              <a:off x="3748525" y="155875"/>
              <a:ext cx="654000" cy="16308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398ABA4F-8BD8-4973-B0CD-740F9FA033E4}"/>
                </a:ext>
              </a:extLst>
            </p:cNvPr>
            <p:cNvCxnSpPr/>
            <p:nvPr/>
          </p:nvCxnSpPr>
          <p:spPr>
            <a:xfrm rot="-5400000" flipH="1">
              <a:off x="4454875" y="-550475"/>
              <a:ext cx="654000" cy="30435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960DF94-51A3-45B6-A859-AFB6DB795D93}"/>
                </a:ext>
              </a:extLst>
            </p:cNvPr>
            <p:cNvCxnSpPr/>
            <p:nvPr/>
          </p:nvCxnSpPr>
          <p:spPr>
            <a:xfrm flipH="1">
              <a:off x="619550" y="1750625"/>
              <a:ext cx="14700" cy="477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9682245-8CC2-48D9-A2A1-104561F4267A}"/>
                </a:ext>
              </a:extLst>
            </p:cNvPr>
            <p:cNvSpPr/>
            <p:nvPr/>
          </p:nvSpPr>
          <p:spPr>
            <a:xfrm>
              <a:off x="285250" y="2298925"/>
              <a:ext cx="3747300" cy="477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333" b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Top Level </a:t>
              </a:r>
              <a:r>
                <a:rPr lang="en-US" sz="1333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SD Obeya Room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defTabSz="1219170">
                <a:lnSpc>
                  <a:spcPct val="115000"/>
                </a:lnSpc>
              </a:pPr>
              <a:r>
                <a:rPr lang="en-US" sz="933" i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Top Executive Wall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3D1DF1-0527-4CA7-8F77-2003A5B81231}"/>
                </a:ext>
              </a:extLst>
            </p:cNvPr>
            <p:cNvSpPr/>
            <p:nvPr/>
          </p:nvSpPr>
          <p:spPr>
            <a:xfrm>
              <a:off x="285200" y="2989750"/>
              <a:ext cx="3747300" cy="477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333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2nd Level Down Visibility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defTabSz="1219170">
                <a:lnSpc>
                  <a:spcPct val="115000"/>
                </a:lnSpc>
              </a:pPr>
              <a:r>
                <a:rPr lang="en-US" sz="933" i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Each Executive involved PSP/Kaizens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032820-F76A-4C29-B20D-2D85B0EC957A}"/>
                </a:ext>
              </a:extLst>
            </p:cNvPr>
            <p:cNvSpPr/>
            <p:nvPr/>
          </p:nvSpPr>
          <p:spPr>
            <a:xfrm>
              <a:off x="1398800" y="3776550"/>
              <a:ext cx="1108200" cy="477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A3</a:t>
              </a:r>
              <a:endParaRPr lang="en-US" sz="1333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6B4031-1013-412A-89B1-7C9138033B00}"/>
                </a:ext>
              </a:extLst>
            </p:cNvPr>
            <p:cNvCxnSpPr/>
            <p:nvPr/>
          </p:nvCxnSpPr>
          <p:spPr>
            <a:xfrm>
              <a:off x="2158900" y="2775925"/>
              <a:ext cx="0" cy="21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EFA5351-C1DB-4CC9-9CEB-EADC0AF25965}"/>
                </a:ext>
              </a:extLst>
            </p:cNvPr>
            <p:cNvCxnSpPr/>
            <p:nvPr/>
          </p:nvCxnSpPr>
          <p:spPr>
            <a:xfrm flipH="1">
              <a:off x="1953050" y="3466750"/>
              <a:ext cx="205800" cy="309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B7114DF-7229-4E68-807D-37B34A026B7C}"/>
                </a:ext>
              </a:extLst>
            </p:cNvPr>
            <p:cNvSpPr/>
            <p:nvPr/>
          </p:nvSpPr>
          <p:spPr>
            <a:xfrm>
              <a:off x="285200" y="3776550"/>
              <a:ext cx="1010700" cy="477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Kaizens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47DD492-BBC3-4520-AAD5-7F2033289EDF}"/>
                </a:ext>
              </a:extLst>
            </p:cNvPr>
            <p:cNvSpPr/>
            <p:nvPr/>
          </p:nvSpPr>
          <p:spPr>
            <a:xfrm>
              <a:off x="2609900" y="3776550"/>
              <a:ext cx="1460700" cy="477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DM Just Do-its</a:t>
              </a:r>
              <a:endParaRPr lang="en-US" sz="1333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A1D72AA-5F2D-49C2-B7ED-DE4155D6D02F}"/>
                </a:ext>
              </a:extLst>
            </p:cNvPr>
            <p:cNvCxnSpPr/>
            <p:nvPr/>
          </p:nvCxnSpPr>
          <p:spPr>
            <a:xfrm>
              <a:off x="2158850" y="3466750"/>
              <a:ext cx="1181400" cy="309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764D3B0-E724-48AC-8FC3-DB7534BB2FB6}"/>
                </a:ext>
              </a:extLst>
            </p:cNvPr>
            <p:cNvCxnSpPr/>
            <p:nvPr/>
          </p:nvCxnSpPr>
          <p:spPr>
            <a:xfrm flipH="1">
              <a:off x="790550" y="3466750"/>
              <a:ext cx="1368300" cy="309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" name="Text Box 37">
              <a:extLst>
                <a:ext uri="{FF2B5EF4-FFF2-40B4-BE49-F238E27FC236}">
                  <a16:creationId xmlns:a16="http://schemas.microsoft.com/office/drawing/2014/main" id="{8155FC3C-0875-4184-BA67-A53C8D385CBF}"/>
                </a:ext>
              </a:extLst>
            </p:cNvPr>
            <p:cNvSpPr txBox="1"/>
            <p:nvPr/>
          </p:nvSpPr>
          <p:spPr>
            <a:xfrm>
              <a:off x="4120700" y="2989651"/>
              <a:ext cx="2721600" cy="537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467" b="1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Value Streams/ Work Streams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defTabSz="1219170">
                <a:lnSpc>
                  <a:spcPct val="115000"/>
                </a:lnSpc>
              </a:pPr>
              <a:r>
                <a:rPr lang="en-US" sz="1333" i="1" u="sng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Operational</a:t>
              </a:r>
              <a:endParaRPr lang="en-US" sz="1333" u="sng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" name="Text Box 38">
              <a:extLst>
                <a:ext uri="{FF2B5EF4-FFF2-40B4-BE49-F238E27FC236}">
                  <a16:creationId xmlns:a16="http://schemas.microsoft.com/office/drawing/2014/main" id="{D99C52C0-B14D-4DEA-880C-180DE4D0BC6A}"/>
                </a:ext>
              </a:extLst>
            </p:cNvPr>
            <p:cNvSpPr txBox="1"/>
            <p:nvPr/>
          </p:nvSpPr>
          <p:spPr>
            <a:xfrm>
              <a:off x="4173500" y="3776448"/>
              <a:ext cx="2153700" cy="533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Process Improvements</a:t>
              </a:r>
              <a:endParaRPr lang="en-US" sz="14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defTabSz="1219170">
                <a:lnSpc>
                  <a:spcPct val="115000"/>
                </a:lnSpc>
              </a:pPr>
              <a:r>
                <a:rPr lang="en-US" sz="1333" i="1" u="sng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Tactical</a:t>
              </a:r>
              <a:endParaRPr lang="en-US" sz="1333" u="sng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3" name="Text Box 39">
              <a:extLst>
                <a:ext uri="{FF2B5EF4-FFF2-40B4-BE49-F238E27FC236}">
                  <a16:creationId xmlns:a16="http://schemas.microsoft.com/office/drawing/2014/main" id="{753A73C7-52A1-49A4-A9C2-64060DE0A14A}"/>
                </a:ext>
              </a:extLst>
            </p:cNvPr>
            <p:cNvSpPr txBox="1"/>
            <p:nvPr/>
          </p:nvSpPr>
          <p:spPr>
            <a:xfrm>
              <a:off x="4120700" y="2340699"/>
              <a:ext cx="2721600" cy="51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115000"/>
                </a:lnSpc>
              </a:pPr>
              <a:r>
                <a:rPr lang="en-US" sz="1467" b="1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Governance/Tracking/Support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defTabSz="1219170">
                <a:lnSpc>
                  <a:spcPct val="115000"/>
                </a:lnSpc>
              </a:pPr>
              <a:r>
                <a:rPr lang="en-US" sz="1067" i="1" u="sng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Strategic</a:t>
              </a:r>
              <a:r>
                <a:rPr lang="en-US" sz="1467" b="1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4" name="Text Box 40">
              <a:extLst>
                <a:ext uri="{FF2B5EF4-FFF2-40B4-BE49-F238E27FC236}">
                  <a16:creationId xmlns:a16="http://schemas.microsoft.com/office/drawing/2014/main" id="{A6BF870F-58B7-4869-ABBD-CFC599036995}"/>
                </a:ext>
              </a:extLst>
            </p:cNvPr>
            <p:cNvSpPr txBox="1"/>
            <p:nvPr/>
          </p:nvSpPr>
          <p:spPr>
            <a:xfrm>
              <a:off x="-76200" y="4418151"/>
              <a:ext cx="1010700" cy="472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</a:pPr>
              <a:r>
                <a:rPr lang="en-US" sz="1467" b="1" i="1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Analytics</a:t>
              </a:r>
              <a:endParaRPr lang="en-US" sz="1333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22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ion looking at the camera&#10;&#10;Description automatically generated">
            <a:extLst>
              <a:ext uri="{FF2B5EF4-FFF2-40B4-BE49-F238E27FC236}">
                <a16:creationId xmlns:a16="http://schemas.microsoft.com/office/drawing/2014/main" id="{F2B7C5C8-4491-4FC5-AF26-07E0D74B0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4" t="4191" b="7789"/>
          <a:stretch/>
        </p:blipFill>
        <p:spPr>
          <a:xfrm>
            <a:off x="9855200" y="0"/>
            <a:ext cx="2336800" cy="6883400"/>
          </a:xfrm>
          <a:prstGeom prst="rect">
            <a:avLst/>
          </a:prstGeom>
        </p:spPr>
      </p:pic>
      <p:pic>
        <p:nvPicPr>
          <p:cNvPr id="5" name="Picture 4" descr="A lion looking at the camera&#10;&#10;Description automatically generated">
            <a:extLst>
              <a:ext uri="{FF2B5EF4-FFF2-40B4-BE49-F238E27FC236}">
                <a16:creationId xmlns:a16="http://schemas.microsoft.com/office/drawing/2014/main" id="{ED8A45F3-395F-44A6-A9DB-E177D1DB3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4191" b="7789"/>
          <a:stretch/>
        </p:blipFill>
        <p:spPr>
          <a:xfrm>
            <a:off x="0" y="-5080"/>
            <a:ext cx="10668000" cy="6888480"/>
          </a:xfrm>
          <a:prstGeom prst="rect">
            <a:avLst/>
          </a:prstGeom>
        </p:spPr>
      </p:pic>
      <p:pic>
        <p:nvPicPr>
          <p:cNvPr id="34" name="Picture 33" descr="A lion looking at the camera&#10;&#10;Description automatically generated">
            <a:extLst>
              <a:ext uri="{FF2B5EF4-FFF2-40B4-BE49-F238E27FC236}">
                <a16:creationId xmlns:a16="http://schemas.microsoft.com/office/drawing/2014/main" id="{7D1D87B4-9B87-41B2-BB25-5E9547119E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4" t="4191" b="7789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7FCAE65-5EDD-4084-B4BD-CEF76A31AA35}"/>
              </a:ext>
            </a:extLst>
          </p:cNvPr>
          <p:cNvSpPr/>
          <p:nvPr/>
        </p:nvSpPr>
        <p:spPr>
          <a:xfrm>
            <a:off x="6562424" y="613886"/>
            <a:ext cx="4738525" cy="941004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3023EA-27E9-4851-82AC-E134081F27FD}"/>
              </a:ext>
            </a:extLst>
          </p:cNvPr>
          <p:cNvSpPr/>
          <p:nvPr/>
        </p:nvSpPr>
        <p:spPr>
          <a:xfrm>
            <a:off x="6977938" y="1409881"/>
            <a:ext cx="4738525" cy="8963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03EB6-E13C-4B2B-AEFF-D457AB1DE98A}"/>
              </a:ext>
            </a:extLst>
          </p:cNvPr>
          <p:cNvSpPr/>
          <p:nvPr/>
        </p:nvSpPr>
        <p:spPr>
          <a:xfrm>
            <a:off x="5315662" y="870286"/>
            <a:ext cx="6876337" cy="1130300"/>
          </a:xfrm>
          <a:prstGeom prst="rect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73F982-6F20-4A9D-A981-455C14C2DD8A}"/>
              </a:ext>
            </a:extLst>
          </p:cNvPr>
          <p:cNvSpPr/>
          <p:nvPr/>
        </p:nvSpPr>
        <p:spPr>
          <a:xfrm>
            <a:off x="5506163" y="959185"/>
            <a:ext cx="5960431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Evolution of a Healthcare Lean Leader </a:t>
            </a:r>
            <a:r>
              <a:rPr lang="en-US" sz="2667" b="1" i="1" dirty="0">
                <a:solidFill>
                  <a:prstClr val="white"/>
                </a:solidFill>
                <a:latin typeface="Calibri"/>
              </a:rPr>
              <a:t>– </a:t>
            </a:r>
            <a:r>
              <a:rPr lang="en-US" sz="2667" i="1" dirty="0">
                <a:solidFill>
                  <a:prstClr val="white"/>
                </a:solidFill>
                <a:latin typeface="Calibri"/>
              </a:rPr>
              <a:t> The Value</a:t>
            </a:r>
            <a:endParaRPr lang="en-US" sz="42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6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2A1F3760-71A4-4F33-9FC5-9622018E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4407" b="139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019628" y="3187740"/>
            <a:ext cx="6982128" cy="13473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217" y="5462853"/>
            <a:ext cx="923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Daily Management (Visual Board, Leader Standard Work)</a:t>
            </a:r>
          </a:p>
          <a:p>
            <a:pPr marL="380990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Maturity Journey (Bronze/Silver/Gold)</a:t>
            </a:r>
          </a:p>
          <a:p>
            <a:pPr marL="380990" indent="-380990" defTabSz="1219170">
              <a:buFontTx/>
              <a:buChar char="-"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Immersion Redesign Training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9738" y="2209800"/>
            <a:ext cx="1780209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3596" y="2552660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80642" y="3726873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590" y="3625273"/>
            <a:ext cx="1937852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7441" y="3908797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12642" y="3726873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3590" y="3625273"/>
            <a:ext cx="1937852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9441" y="3908797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64962" y="3726873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27581" y="3642116"/>
            <a:ext cx="1937852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57287" y="3908797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25570-AF0F-4611-8657-E6A06863C9A6}"/>
              </a:ext>
            </a:extLst>
          </p:cNvPr>
          <p:cNvSpPr/>
          <p:nvPr/>
        </p:nvSpPr>
        <p:spPr>
          <a:xfrm>
            <a:off x="0" y="-25399"/>
            <a:ext cx="12188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B6E7915A-A5CA-4E7C-BE78-2D223BB2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101"/>
            <a:ext cx="114808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Design Approach 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to Deployment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9E86D5-EBBC-4298-AC06-55E6050E7514}"/>
              </a:ext>
            </a:extLst>
          </p:cNvPr>
          <p:cNvSpPr/>
          <p:nvPr/>
        </p:nvSpPr>
        <p:spPr>
          <a:xfrm flipV="1">
            <a:off x="8938898" y="-25401"/>
            <a:ext cx="2643503" cy="2539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3EDB16-6C5C-4B35-BEE2-3D85C71355A1}"/>
              </a:ext>
            </a:extLst>
          </p:cNvPr>
          <p:cNvSpPr/>
          <p:nvPr/>
        </p:nvSpPr>
        <p:spPr>
          <a:xfrm>
            <a:off x="8738551" y="1244597"/>
            <a:ext cx="3044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A8F1E648-D7B6-4787-9A3E-963F1DAED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551" y="1354295"/>
            <a:ext cx="4267200" cy="6667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733" dirty="0">
                <a:solidFill>
                  <a:prstClr val="white"/>
                </a:solidFill>
                <a:latin typeface="Calibri"/>
              </a:rPr>
              <a:t>Tree Model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7E912-9819-4F80-8CED-DB8D6B17EEDD}"/>
              </a:ext>
            </a:extLst>
          </p:cNvPr>
          <p:cNvSpPr/>
          <p:nvPr/>
        </p:nvSpPr>
        <p:spPr>
          <a:xfrm>
            <a:off x="1117601" y="3204752"/>
            <a:ext cx="3214465" cy="13473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4D1C0-7091-4260-B15A-4C37CF48C201}"/>
              </a:ext>
            </a:extLst>
          </p:cNvPr>
          <p:cNvSpPr/>
          <p:nvPr/>
        </p:nvSpPr>
        <p:spPr>
          <a:xfrm>
            <a:off x="-1989048" y="3743885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C05E3-991B-4AE3-813B-5F1F7A0AF468}"/>
              </a:ext>
            </a:extLst>
          </p:cNvPr>
          <p:cNvSpPr/>
          <p:nvPr/>
        </p:nvSpPr>
        <p:spPr>
          <a:xfrm>
            <a:off x="2095273" y="3743885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27D70D-0502-462E-987B-57EEC9056CB7}"/>
              </a:ext>
            </a:extLst>
          </p:cNvPr>
          <p:cNvSpPr/>
          <p:nvPr/>
        </p:nvSpPr>
        <p:spPr>
          <a:xfrm>
            <a:off x="1596323" y="3659128"/>
            <a:ext cx="2299421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1597" y="2182672"/>
            <a:ext cx="1937852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2048" y="2605929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Network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7A760F-7867-4C31-A6F1-DBADC9B1178F}"/>
              </a:ext>
            </a:extLst>
          </p:cNvPr>
          <p:cNvSpPr/>
          <p:nvPr/>
        </p:nvSpPr>
        <p:spPr>
          <a:xfrm>
            <a:off x="1615507" y="3634025"/>
            <a:ext cx="2228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Areas Supporting Breakthrough</a:t>
            </a:r>
          </a:p>
        </p:txBody>
      </p:sp>
    </p:spTree>
    <p:extLst>
      <p:ext uri="{BB962C8B-B14F-4D97-AF65-F5344CB8AC3E}">
        <p14:creationId xmlns:p14="http://schemas.microsoft.com/office/powerpoint/2010/main" val="315637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868A54E3-4DF2-4B1D-9597-1B8495C7F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1482" r="57396" b="13704"/>
          <a:stretch/>
        </p:blipFill>
        <p:spPr bwMode="auto">
          <a:xfrm>
            <a:off x="145189" y="990602"/>
            <a:ext cx="11853772" cy="58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-25399"/>
            <a:ext cx="12188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1600" y="38101"/>
            <a:ext cx="114808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Design Approach 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– Go Deep by VSM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9B86D8-9EDF-4713-AAA9-93EA5A1A0EC4}"/>
              </a:ext>
            </a:extLst>
          </p:cNvPr>
          <p:cNvSpPr/>
          <p:nvPr/>
        </p:nvSpPr>
        <p:spPr>
          <a:xfrm flipV="1">
            <a:off x="8938898" y="-25401"/>
            <a:ext cx="2643503" cy="2539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F74CC0-87EA-4A37-9442-E979DAE45384}"/>
              </a:ext>
            </a:extLst>
          </p:cNvPr>
          <p:cNvSpPr/>
          <p:nvPr/>
        </p:nvSpPr>
        <p:spPr>
          <a:xfrm>
            <a:off x="8738551" y="1244597"/>
            <a:ext cx="3044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00491ED-BEAA-44DD-9405-04BCDE979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551" y="1247347"/>
            <a:ext cx="2983832" cy="943976"/>
          </a:xfrm>
          <a:prstGeom prst="rect">
            <a:avLst/>
          </a:prstGeom>
          <a:effectLst/>
        </p:spPr>
        <p:txBody>
          <a:bodyPr wrap="square" lIns="121920" tIns="60960" rIns="121920" bIns="60960" anchor="t">
            <a:spAutoFit/>
          </a:bodyPr>
          <a:lstStyle/>
          <a:p>
            <a:pPr marL="152396" defTabSz="121917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Champion/ Preceptor Model</a:t>
            </a:r>
            <a:endParaRPr lang="en-US" sz="2667" dirty="0">
              <a:solidFill>
                <a:prstClr val="whit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67111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2A1F3760-71A4-4F33-9FC5-9622018E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4407" b="139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36800" y="2574826"/>
            <a:ext cx="5791200" cy="36898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25570-AF0F-4611-8657-E6A06863C9A6}"/>
              </a:ext>
            </a:extLst>
          </p:cNvPr>
          <p:cNvSpPr/>
          <p:nvPr/>
        </p:nvSpPr>
        <p:spPr>
          <a:xfrm>
            <a:off x="0" y="-25399"/>
            <a:ext cx="12188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B6E7915A-A5CA-4E7C-BE78-2D223BB2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101"/>
            <a:ext cx="114808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Design Approach 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to Deployment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9E86D5-EBBC-4298-AC06-55E6050E7514}"/>
              </a:ext>
            </a:extLst>
          </p:cNvPr>
          <p:cNvSpPr/>
          <p:nvPr/>
        </p:nvSpPr>
        <p:spPr>
          <a:xfrm flipV="1">
            <a:off x="8938898" y="-25401"/>
            <a:ext cx="2643503" cy="2539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3EDB16-6C5C-4B35-BEE2-3D85C71355A1}"/>
              </a:ext>
            </a:extLst>
          </p:cNvPr>
          <p:cNvSpPr/>
          <p:nvPr/>
        </p:nvSpPr>
        <p:spPr>
          <a:xfrm>
            <a:off x="8738551" y="1244597"/>
            <a:ext cx="3044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A8F1E648-D7B6-4787-9A3E-963F1DAED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551" y="1354295"/>
            <a:ext cx="3044195" cy="6667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algn="ctr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733" dirty="0">
                <a:solidFill>
                  <a:prstClr val="white"/>
                </a:solidFill>
                <a:latin typeface="Calibri"/>
              </a:rPr>
              <a:t>Wide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4D1C0-7091-4260-B15A-4C37CF48C201}"/>
              </a:ext>
            </a:extLst>
          </p:cNvPr>
          <p:cNvSpPr/>
          <p:nvPr/>
        </p:nvSpPr>
        <p:spPr>
          <a:xfrm>
            <a:off x="-1989048" y="3743885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742" y="1762701"/>
            <a:ext cx="1780209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2105561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9601" y="1735573"/>
            <a:ext cx="1937852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30052" y="2158831"/>
            <a:ext cx="203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4800" y="3202569"/>
            <a:ext cx="528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1" indent="-380990" defTabSz="1219170">
              <a:lnSpc>
                <a:spcPct val="115000"/>
              </a:lnSpc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Top Down message cascade</a:t>
            </a:r>
          </a:p>
          <a:p>
            <a:pPr marL="380990" lvl="1" indent="-380990" defTabSz="1219170">
              <a:lnSpc>
                <a:spcPct val="115000"/>
              </a:lnSpc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Dashboard Development</a:t>
            </a:r>
          </a:p>
          <a:p>
            <a:pPr marL="380990" lvl="1" indent="-380990" defTabSz="1219170">
              <a:lnSpc>
                <a:spcPct val="115000"/>
              </a:lnSpc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A3 Training		</a:t>
            </a:r>
          </a:p>
          <a:p>
            <a:pPr marL="380990" lvl="1" indent="-380990" defTabSz="1219170">
              <a:lnSpc>
                <a:spcPct val="115000"/>
              </a:lnSpc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Idea generation sessions</a:t>
            </a:r>
          </a:p>
          <a:p>
            <a:pPr marL="380990" lvl="1" indent="-380990" defTabSz="1219170">
              <a:lnSpc>
                <a:spcPct val="115000"/>
              </a:lnSpc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Measuring ideas/employee</a:t>
            </a:r>
          </a:p>
          <a:p>
            <a:pPr marL="380990" indent="-380990" defTabSz="1219170">
              <a:buFontTx/>
              <a:buChar char="-"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950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2A1F3760-71A4-4F33-9FC5-9622018E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4407" b="139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7885" y="2617127"/>
            <a:ext cx="2442932" cy="1485004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5561" y="2887704"/>
            <a:ext cx="203200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Interactive Website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25570-AF0F-4611-8657-E6A06863C9A6}"/>
              </a:ext>
            </a:extLst>
          </p:cNvPr>
          <p:cNvSpPr/>
          <p:nvPr/>
        </p:nvSpPr>
        <p:spPr>
          <a:xfrm>
            <a:off x="0" y="-25399"/>
            <a:ext cx="12188195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B6E7915A-A5CA-4E7C-BE78-2D223BB2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101"/>
            <a:ext cx="114808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2396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Core Lean Technology</a:t>
            </a:r>
            <a:r>
              <a:rPr lang="en-US" sz="4800" b="1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/Resource 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Needs</a:t>
            </a:r>
            <a:endParaRPr lang="en-US" sz="3733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4D1C0-7091-4260-B15A-4C37CF48C201}"/>
              </a:ext>
            </a:extLst>
          </p:cNvPr>
          <p:cNvSpPr/>
          <p:nvPr/>
        </p:nvSpPr>
        <p:spPr>
          <a:xfrm>
            <a:off x="-1989048" y="3743885"/>
            <a:ext cx="1678609" cy="1625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8A292-8DB3-47DC-83DC-3B1717BC14ED}"/>
              </a:ext>
            </a:extLst>
          </p:cNvPr>
          <p:cNvSpPr/>
          <p:nvPr/>
        </p:nvSpPr>
        <p:spPr>
          <a:xfrm>
            <a:off x="3321256" y="2617127"/>
            <a:ext cx="2774744" cy="157573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99E7C-22E6-45B5-8C1F-192DC6DCF473}"/>
              </a:ext>
            </a:extLst>
          </p:cNvPr>
          <p:cNvSpPr/>
          <p:nvPr/>
        </p:nvSpPr>
        <p:spPr>
          <a:xfrm>
            <a:off x="3497297" y="2717800"/>
            <a:ext cx="2774744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Strategy Deployment Software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5BDDA-6114-4DFE-8605-071874BC9B83}"/>
              </a:ext>
            </a:extLst>
          </p:cNvPr>
          <p:cNvSpPr/>
          <p:nvPr/>
        </p:nvSpPr>
        <p:spPr>
          <a:xfrm>
            <a:off x="4838999" y="4389787"/>
            <a:ext cx="2774744" cy="1782413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32FD8-F420-4297-B680-94D9838E161A}"/>
              </a:ext>
            </a:extLst>
          </p:cNvPr>
          <p:cNvSpPr/>
          <p:nvPr/>
        </p:nvSpPr>
        <p:spPr>
          <a:xfrm>
            <a:off x="4852442" y="4643787"/>
            <a:ext cx="276130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Business Analytics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65A8D-24C4-43E1-8798-00113D6E2F12}"/>
              </a:ext>
            </a:extLst>
          </p:cNvPr>
          <p:cNvSpPr/>
          <p:nvPr/>
        </p:nvSpPr>
        <p:spPr>
          <a:xfrm>
            <a:off x="567885" y="4372709"/>
            <a:ext cx="4004116" cy="1799492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32E7C-B1B3-47EC-A70E-35A73E57F42B}"/>
              </a:ext>
            </a:extLst>
          </p:cNvPr>
          <p:cNvSpPr/>
          <p:nvPr/>
        </p:nvSpPr>
        <p:spPr>
          <a:xfrm>
            <a:off x="705561" y="4643286"/>
            <a:ext cx="366323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Process Mapping Software with Standard Work Warehousing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E24B1-697F-46D7-B81E-6BF271E39825}"/>
              </a:ext>
            </a:extLst>
          </p:cNvPr>
          <p:cNvSpPr/>
          <p:nvPr/>
        </p:nvSpPr>
        <p:spPr>
          <a:xfrm>
            <a:off x="7880741" y="4410483"/>
            <a:ext cx="2737563" cy="1799492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2E009-2F67-4CEA-B438-A7A25C1E1819}"/>
              </a:ext>
            </a:extLst>
          </p:cNvPr>
          <p:cNvSpPr/>
          <p:nvPr/>
        </p:nvSpPr>
        <p:spPr>
          <a:xfrm>
            <a:off x="8288200" y="4645692"/>
            <a:ext cx="206140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Maturity Assessment Tool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B2CAD4-332C-4BA4-916F-A23EED095F0C}"/>
              </a:ext>
            </a:extLst>
          </p:cNvPr>
          <p:cNvSpPr/>
          <p:nvPr/>
        </p:nvSpPr>
        <p:spPr>
          <a:xfrm>
            <a:off x="6382785" y="2641135"/>
            <a:ext cx="4192931" cy="157573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58B5AD-0A79-4EA1-880D-542183940275}"/>
              </a:ext>
            </a:extLst>
          </p:cNvPr>
          <p:cNvSpPr/>
          <p:nvPr/>
        </p:nvSpPr>
        <p:spPr>
          <a:xfrm>
            <a:off x="6772345" y="2980453"/>
            <a:ext cx="341381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Governance/ Resources</a:t>
            </a:r>
          </a:p>
        </p:txBody>
      </p:sp>
    </p:spTree>
    <p:extLst>
      <p:ext uri="{BB962C8B-B14F-4D97-AF65-F5344CB8AC3E}">
        <p14:creationId xmlns:p14="http://schemas.microsoft.com/office/powerpoint/2010/main" val="323332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155F837-0756-4D3C-8284-CDA6C56D1342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picture containing person, outdoor, water, sport&#10;&#10;Description automatically generated">
            <a:extLst>
              <a:ext uri="{FF2B5EF4-FFF2-40B4-BE49-F238E27FC236}">
                <a16:creationId xmlns:a16="http://schemas.microsoft.com/office/drawing/2014/main" id="{0A416220-08A7-432B-A0E6-A81F1EC48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52" y="473988"/>
            <a:ext cx="5300248" cy="2081025"/>
          </a:xfrm>
          <a:prstGeom prst="rect">
            <a:avLst/>
          </a:prstGeom>
        </p:spPr>
      </p:pic>
      <p:pic>
        <p:nvPicPr>
          <p:cNvPr id="17" name="Picture 16" descr="A picture containing sky, outdoor, man, water&#10;&#10;Description automatically generated">
            <a:extLst>
              <a:ext uri="{FF2B5EF4-FFF2-40B4-BE49-F238E27FC236}">
                <a16:creationId xmlns:a16="http://schemas.microsoft.com/office/drawing/2014/main" id="{B810F9CD-E113-421B-9034-DEF3F45F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8"/>
          <a:stretch/>
        </p:blipFill>
        <p:spPr>
          <a:xfrm>
            <a:off x="471056" y="461287"/>
            <a:ext cx="6132944" cy="5711151"/>
          </a:xfrm>
          <a:prstGeom prst="rect">
            <a:avLst/>
          </a:prstGeom>
        </p:spPr>
      </p:pic>
      <p:sp>
        <p:nvSpPr>
          <p:cNvPr id="10" name="Left Corner Accent"/>
          <p:cNvSpPr>
            <a:spLocks/>
          </p:cNvSpPr>
          <p:nvPr/>
        </p:nvSpPr>
        <p:spPr bwMode="auto">
          <a:xfrm>
            <a:off x="317500" y="317500"/>
            <a:ext cx="635000" cy="635000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ight Corner Accent"/>
          <p:cNvSpPr>
            <a:spLocks/>
          </p:cNvSpPr>
          <p:nvPr/>
        </p:nvSpPr>
        <p:spPr bwMode="auto">
          <a:xfrm>
            <a:off x="6096000" y="5664200"/>
            <a:ext cx="635000" cy="635000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B9DF97-21EC-42C1-86C0-69276695C483}"/>
              </a:ext>
            </a:extLst>
          </p:cNvPr>
          <p:cNvSpPr/>
          <p:nvPr/>
        </p:nvSpPr>
        <p:spPr>
          <a:xfrm>
            <a:off x="1" y="2451174"/>
            <a:ext cx="2946400" cy="1366637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86668DB-B585-485A-87DA-EAF005CB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1" y="2542313"/>
            <a:ext cx="14847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Align the Arrows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39F4A3B-150E-4A14-8E64-11816D08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2800871"/>
            <a:ext cx="328832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Clarity in Direction</a:t>
            </a:r>
          </a:p>
        </p:txBody>
      </p:sp>
      <p:pic>
        <p:nvPicPr>
          <p:cNvPr id="9" name="Picture 8" descr="A picture containing sky, outdoor, device&#10;&#10;Description automatically generated">
            <a:extLst>
              <a:ext uri="{FF2B5EF4-FFF2-40B4-BE49-F238E27FC236}">
                <a16:creationId xmlns:a16="http://schemas.microsoft.com/office/drawing/2014/main" id="{89687DDB-84FC-400F-AE58-89A70B7E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7" b="8602"/>
          <a:stretch/>
        </p:blipFill>
        <p:spPr>
          <a:xfrm>
            <a:off x="6926490" y="2662080"/>
            <a:ext cx="5265511" cy="249412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D48A8F0-C410-4EDB-BB77-958F77C9C051}"/>
              </a:ext>
            </a:extLst>
          </p:cNvPr>
          <p:cNvSpPr/>
          <p:nvPr/>
        </p:nvSpPr>
        <p:spPr>
          <a:xfrm>
            <a:off x="4202994" y="1126069"/>
            <a:ext cx="2395599" cy="35221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8845B1-5F61-40FE-8D78-91B30E163AD5}"/>
              </a:ext>
            </a:extLst>
          </p:cNvPr>
          <p:cNvSpPr/>
          <p:nvPr/>
        </p:nvSpPr>
        <p:spPr>
          <a:xfrm>
            <a:off x="471056" y="1816172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AA46D-7768-41C1-9966-68A2A06562DE}"/>
              </a:ext>
            </a:extLst>
          </p:cNvPr>
          <p:cNvSpPr/>
          <p:nvPr/>
        </p:nvSpPr>
        <p:spPr>
          <a:xfrm>
            <a:off x="406400" y="1765300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#1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54CCA3-6428-421E-86FE-D40FAE5F443A}"/>
              </a:ext>
            </a:extLst>
          </p:cNvPr>
          <p:cNvSpPr/>
          <p:nvPr/>
        </p:nvSpPr>
        <p:spPr>
          <a:xfrm>
            <a:off x="6926490" y="1132852"/>
            <a:ext cx="2014311" cy="3515349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BED730-DE7E-40DF-AD30-FBD844082132}"/>
              </a:ext>
            </a:extLst>
          </p:cNvPr>
          <p:cNvSpPr/>
          <p:nvPr/>
        </p:nvSpPr>
        <p:spPr>
          <a:xfrm>
            <a:off x="6886345" y="1295401"/>
            <a:ext cx="1546455" cy="30366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 Box">
            <a:extLst>
              <a:ext uri="{FF2B5EF4-FFF2-40B4-BE49-F238E27FC236}">
                <a16:creationId xmlns:a16="http://schemas.microsoft.com/office/drawing/2014/main" id="{1BA40B7D-4DAF-452F-BCDB-B979E550A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993" y="1193800"/>
            <a:ext cx="5300248" cy="3138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761981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Understand the Gap</a:t>
            </a:r>
          </a:p>
          <a:p>
            <a:pPr marL="761981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Set Direction</a:t>
            </a:r>
          </a:p>
          <a:p>
            <a:pPr marL="761981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Harmonize the Charge</a:t>
            </a:r>
          </a:p>
          <a:p>
            <a:pPr marL="761981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Champion the Cause</a:t>
            </a:r>
          </a:p>
          <a:p>
            <a:pPr marL="761981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Compelling Case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7119AE-EBD1-494F-AC00-EB75B53A467F}"/>
              </a:ext>
            </a:extLst>
          </p:cNvPr>
          <p:cNvSpPr/>
          <p:nvPr/>
        </p:nvSpPr>
        <p:spPr>
          <a:xfrm>
            <a:off x="4360712" y="1475147"/>
            <a:ext cx="312888" cy="2732787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3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31BF66F-65E3-4A38-9E32-78C182505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t="3154" r="21764" b="22381"/>
          <a:stretch/>
        </p:blipFill>
        <p:spPr bwMode="auto">
          <a:xfrm>
            <a:off x="493813" y="481067"/>
            <a:ext cx="6084788" cy="569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B9DF97-21EC-42C1-86C0-69276695C483}"/>
              </a:ext>
            </a:extLst>
          </p:cNvPr>
          <p:cNvSpPr/>
          <p:nvPr/>
        </p:nvSpPr>
        <p:spPr>
          <a:xfrm>
            <a:off x="0" y="2451174"/>
            <a:ext cx="3556000" cy="1314036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86668DB-B585-485A-87DA-EAF005CB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2542313"/>
            <a:ext cx="2783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Lean Principle Based Architect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39F4A3B-150E-4A14-8E64-11816D08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48" y="2743418"/>
            <a:ext cx="328832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Inspire Innovation</a:t>
            </a:r>
          </a:p>
        </p:txBody>
      </p:sp>
      <p:sp>
        <p:nvSpPr>
          <p:cNvPr id="33" name="Right Corner Accent">
            <a:extLst>
              <a:ext uri="{FF2B5EF4-FFF2-40B4-BE49-F238E27FC236}">
                <a16:creationId xmlns:a16="http://schemas.microsoft.com/office/drawing/2014/main" id="{0D39F366-769E-4703-A6C6-AAF7B59C21CD}"/>
              </a:ext>
            </a:extLst>
          </p:cNvPr>
          <p:cNvSpPr>
            <a:spLocks/>
          </p:cNvSpPr>
          <p:nvPr/>
        </p:nvSpPr>
        <p:spPr bwMode="auto">
          <a:xfrm>
            <a:off x="6096000" y="5664200"/>
            <a:ext cx="635000" cy="635000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eft Corner Accent">
            <a:extLst>
              <a:ext uri="{FF2B5EF4-FFF2-40B4-BE49-F238E27FC236}">
                <a16:creationId xmlns:a16="http://schemas.microsoft.com/office/drawing/2014/main" id="{7F7D43DB-A29F-469D-8E97-EECC21C7285F}"/>
              </a:ext>
            </a:extLst>
          </p:cNvPr>
          <p:cNvSpPr>
            <a:spLocks/>
          </p:cNvSpPr>
          <p:nvPr/>
        </p:nvSpPr>
        <p:spPr bwMode="auto">
          <a:xfrm>
            <a:off x="317500" y="317500"/>
            <a:ext cx="635000" cy="635000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8428C2-7215-45CD-98A9-F0950C34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" t="10290" r="62500" b="48918"/>
          <a:stretch/>
        </p:blipFill>
        <p:spPr>
          <a:xfrm>
            <a:off x="5161621" y="1397000"/>
            <a:ext cx="7095036" cy="33309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E888832-55BE-44A0-BD72-2AFBE1073D9B}"/>
              </a:ext>
            </a:extLst>
          </p:cNvPr>
          <p:cNvSpPr/>
          <p:nvPr/>
        </p:nvSpPr>
        <p:spPr>
          <a:xfrm>
            <a:off x="4202994" y="1126069"/>
            <a:ext cx="2395599" cy="35221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 Box">
            <a:extLst>
              <a:ext uri="{FF2B5EF4-FFF2-40B4-BE49-F238E27FC236}">
                <a16:creationId xmlns:a16="http://schemas.microsoft.com/office/drawing/2014/main" id="{A36969FC-3868-47EF-B47A-7202E084C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994" y="1092200"/>
            <a:ext cx="2370969" cy="36104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Build your Own Operating Model</a:t>
            </a:r>
          </a:p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i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Build on Heritage</a:t>
            </a:r>
          </a:p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i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Build your Systems on Lean Principles</a:t>
            </a:r>
          </a:p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i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Design your Systems to promote Respect for People Behaviors</a:t>
            </a:r>
            <a:endParaRPr lang="en-US" sz="1733" i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DC2B6-BBF2-4EB2-9E99-065DEE600E2F}"/>
              </a:ext>
            </a:extLst>
          </p:cNvPr>
          <p:cNvSpPr/>
          <p:nvPr/>
        </p:nvSpPr>
        <p:spPr>
          <a:xfrm>
            <a:off x="489173" y="1816172"/>
            <a:ext cx="927083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9D7C7-58D1-4A36-980E-EE2972A7F79E}"/>
              </a:ext>
            </a:extLst>
          </p:cNvPr>
          <p:cNvSpPr/>
          <p:nvPr/>
        </p:nvSpPr>
        <p:spPr>
          <a:xfrm>
            <a:off x="406400" y="1765300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#2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30975-E256-43E3-ACB3-D716D90255A3}"/>
              </a:ext>
            </a:extLst>
          </p:cNvPr>
          <p:cNvSpPr/>
          <p:nvPr/>
        </p:nvSpPr>
        <p:spPr>
          <a:xfrm>
            <a:off x="8398933" y="1617133"/>
            <a:ext cx="406400" cy="215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CA9D-4390-4D64-A9E3-322F91A62F91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5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able, indoor, sitting, person&#10;&#10;Description automatically generated">
            <a:extLst>
              <a:ext uri="{FF2B5EF4-FFF2-40B4-BE49-F238E27FC236}">
                <a16:creationId xmlns:a16="http://schemas.microsoft.com/office/drawing/2014/main" id="{DD515602-3EB1-44A1-8C88-1878AD578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/>
          <a:stretch/>
        </p:blipFill>
        <p:spPr>
          <a:xfrm>
            <a:off x="-30181" y="-1"/>
            <a:ext cx="12222180" cy="6954249"/>
          </a:xfrm>
          <a:prstGeom prst="rect">
            <a:avLst/>
          </a:prstGeom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692901" y="1751369"/>
            <a:ext cx="4440239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31AD04E-338E-4793-B2D8-4E533C0CA57E}"/>
              </a:ext>
            </a:extLst>
          </p:cNvPr>
          <p:cNvSpPr/>
          <p:nvPr/>
        </p:nvSpPr>
        <p:spPr>
          <a:xfrm>
            <a:off x="1885687" y="685800"/>
            <a:ext cx="8154012" cy="56825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BE83A700-6AFC-4255-BA8B-4DD07879D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079" y="2421293"/>
            <a:ext cx="4440239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Left  Corner Accent">
            <a:extLst>
              <a:ext uri="{FF2B5EF4-FFF2-40B4-BE49-F238E27FC236}">
                <a16:creationId xmlns:a16="http://schemas.microsoft.com/office/drawing/2014/main" id="{B15AB5D7-0B53-4639-A045-E95145257135}"/>
              </a:ext>
            </a:extLst>
          </p:cNvPr>
          <p:cNvSpPr>
            <a:spLocks/>
          </p:cNvSpPr>
          <p:nvPr/>
        </p:nvSpPr>
        <p:spPr bwMode="auto">
          <a:xfrm>
            <a:off x="2186167" y="898880"/>
            <a:ext cx="633413" cy="633413"/>
          </a:xfrm>
          <a:custGeom>
            <a:avLst/>
            <a:gdLst>
              <a:gd name="T0" fmla="*/ 0 w 799"/>
              <a:gd name="T1" fmla="*/ 799 h 799"/>
              <a:gd name="T2" fmla="*/ 0 w 799"/>
              <a:gd name="T3" fmla="*/ 0 h 799"/>
              <a:gd name="T4" fmla="*/ 799 w 799"/>
              <a:gd name="T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0" y="799"/>
                </a:moveTo>
                <a:lnTo>
                  <a:pt x="0" y="0"/>
                </a:lnTo>
                <a:lnTo>
                  <a:pt x="799" y="0"/>
                </a:lnTo>
              </a:path>
            </a:pathLst>
          </a:custGeom>
          <a:noFill/>
          <a:ln w="95250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65" name="Right  Corner Accent">
            <a:extLst>
              <a:ext uri="{FF2B5EF4-FFF2-40B4-BE49-F238E27FC236}">
                <a16:creationId xmlns:a16="http://schemas.microsoft.com/office/drawing/2014/main" id="{35E7C4D8-5152-4D39-AD9C-8E74470B24E0}"/>
              </a:ext>
            </a:extLst>
          </p:cNvPr>
          <p:cNvSpPr>
            <a:spLocks/>
          </p:cNvSpPr>
          <p:nvPr/>
        </p:nvSpPr>
        <p:spPr bwMode="auto">
          <a:xfrm>
            <a:off x="9120187" y="5447067"/>
            <a:ext cx="633413" cy="633413"/>
          </a:xfrm>
          <a:custGeom>
            <a:avLst/>
            <a:gdLst>
              <a:gd name="T0" fmla="*/ 799 w 799"/>
              <a:gd name="T1" fmla="*/ 0 h 799"/>
              <a:gd name="T2" fmla="*/ 799 w 799"/>
              <a:gd name="T3" fmla="*/ 799 h 799"/>
              <a:gd name="T4" fmla="*/ 0 w 799"/>
              <a:gd name="T5" fmla="*/ 799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799" y="0"/>
                </a:moveTo>
                <a:lnTo>
                  <a:pt x="799" y="799"/>
                </a:lnTo>
                <a:lnTo>
                  <a:pt x="0" y="799"/>
                </a:lnTo>
              </a:path>
            </a:pathLst>
          </a:custGeom>
          <a:noFill/>
          <a:ln w="95250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srgbClr val="F79646"/>
              </a:solidFill>
              <a:latin typeface="Calibri"/>
            </a:endParaRPr>
          </a:p>
        </p:txBody>
      </p:sp>
      <p:pic>
        <p:nvPicPr>
          <p:cNvPr id="66" name="Picture 3">
            <a:extLst>
              <a:ext uri="{FF2B5EF4-FFF2-40B4-BE49-F238E27FC236}">
                <a16:creationId xmlns:a16="http://schemas.microsoft.com/office/drawing/2014/main" id="{278133A1-941C-4729-8526-4CFF04A8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669" t="19792" r="23280" b="18750"/>
          <a:stretch>
            <a:fillRect/>
          </a:stretch>
        </p:blipFill>
        <p:spPr bwMode="auto">
          <a:xfrm>
            <a:off x="2471916" y="3663870"/>
            <a:ext cx="3200400" cy="2125980"/>
          </a:xfrm>
          <a:prstGeom prst="rect">
            <a:avLst/>
          </a:prstGeom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76C0A53-B2B7-44E8-95DC-3495A126A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4" t="2658" r="1563" b="3056"/>
          <a:stretch/>
        </p:blipFill>
        <p:spPr bwMode="auto">
          <a:xfrm>
            <a:off x="5710416" y="3685203"/>
            <a:ext cx="3728637" cy="210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7ACF68C-D3BD-4C02-AB3A-E79100A38E41}"/>
              </a:ext>
            </a:extLst>
          </p:cNvPr>
          <p:cNvSpPr/>
          <p:nvPr/>
        </p:nvSpPr>
        <p:spPr>
          <a:xfrm>
            <a:off x="2357616" y="1060806"/>
            <a:ext cx="4941099" cy="11414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Main Title">
            <a:extLst>
              <a:ext uri="{FF2B5EF4-FFF2-40B4-BE49-F238E27FC236}">
                <a16:creationId xmlns:a16="http://schemas.microsoft.com/office/drawing/2014/main" id="{C44EA4A7-4980-48A6-9833-077AA6D05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90" y="1498601"/>
            <a:ext cx="437562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/>
            <a:r>
              <a:rPr lang="en-US" altLang="en-US" sz="3200" b="1" dirty="0">
                <a:solidFill>
                  <a:srgbClr val="8064A2"/>
                </a:solidFill>
                <a:latin typeface="Arial Black" panose="020B0A04020102020204" pitchFamily="34" charset="0"/>
              </a:rPr>
              <a:t>Flawless Execution</a:t>
            </a:r>
            <a:endParaRPr lang="en-US" altLang="en-US" sz="1600" dirty="0">
              <a:solidFill>
                <a:srgbClr val="8064A2"/>
              </a:solidFill>
            </a:endParaRPr>
          </a:p>
        </p:txBody>
      </p:sp>
      <p:sp>
        <p:nvSpPr>
          <p:cNvPr id="70" name="Main Subtitle">
            <a:extLst>
              <a:ext uri="{FF2B5EF4-FFF2-40B4-BE49-F238E27FC236}">
                <a16:creationId xmlns:a16="http://schemas.microsoft.com/office/drawing/2014/main" id="{ED930EC6-7B7B-4F00-9953-899AD8498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191" y="1221513"/>
            <a:ext cx="324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/>
            <a:r>
              <a:rPr lang="en-US" sz="1600" i="1" dirty="0">
                <a:solidFill>
                  <a:srgbClr val="8064A2"/>
                </a:solidFill>
              </a:rPr>
              <a:t>Learn to say “No” to more initiatives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EC6CF2D-E5B7-49AC-985E-1602B3308DE2}"/>
              </a:ext>
            </a:extLst>
          </p:cNvPr>
          <p:cNvSpPr/>
          <p:nvPr/>
        </p:nvSpPr>
        <p:spPr>
          <a:xfrm>
            <a:off x="7052552" y="887379"/>
            <a:ext cx="792161" cy="725092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777F35D-6A6D-48BC-B15A-DB427C0C1572}"/>
              </a:ext>
            </a:extLst>
          </p:cNvPr>
          <p:cNvSpPr/>
          <p:nvPr/>
        </p:nvSpPr>
        <p:spPr>
          <a:xfrm>
            <a:off x="6821596" y="895968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#3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6D12FBA-4665-4350-B3E4-B8631CEA4264}"/>
              </a:ext>
            </a:extLst>
          </p:cNvPr>
          <p:cNvSpPr/>
          <p:nvPr/>
        </p:nvSpPr>
        <p:spPr>
          <a:xfrm>
            <a:off x="2357614" y="4718404"/>
            <a:ext cx="7165031" cy="659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52D2871-DCAA-4251-A03B-0454B4D3D2F6}"/>
              </a:ext>
            </a:extLst>
          </p:cNvPr>
          <p:cNvGrpSpPr/>
          <p:nvPr/>
        </p:nvGrpSpPr>
        <p:grpSpPr>
          <a:xfrm>
            <a:off x="2912030" y="4936422"/>
            <a:ext cx="2380433" cy="1072898"/>
            <a:chOff x="1717754" y="4702324"/>
            <a:chExt cx="2438236" cy="895524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1CADE42-0AA1-46CE-A740-95D67BB20290}"/>
                </a:ext>
              </a:extLst>
            </p:cNvPr>
            <p:cNvSpPr/>
            <p:nvPr/>
          </p:nvSpPr>
          <p:spPr>
            <a:xfrm>
              <a:off x="1717754" y="4702324"/>
              <a:ext cx="2438236" cy="895524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lin ang="180000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16">
              <a:extLst>
                <a:ext uri="{FF2B5EF4-FFF2-40B4-BE49-F238E27FC236}">
                  <a16:creationId xmlns:a16="http://schemas.microsoft.com/office/drawing/2014/main" id="{09C1603B-DA43-4D24-81BE-0D54F7B53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292" y="4966533"/>
              <a:ext cx="2121938" cy="30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400" b="1" dirty="0">
                  <a:solidFill>
                    <a:prstClr val="white"/>
                  </a:solidFill>
                </a:rPr>
                <a:t>Align Goals </a:t>
              </a:r>
              <a:endParaRPr lang="en-US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E14E798-DE85-48CA-ABDF-02DAF56D25F4}"/>
              </a:ext>
            </a:extLst>
          </p:cNvPr>
          <p:cNvGrpSpPr/>
          <p:nvPr/>
        </p:nvGrpSpPr>
        <p:grpSpPr>
          <a:xfrm>
            <a:off x="6393811" y="4926838"/>
            <a:ext cx="2641600" cy="1085908"/>
            <a:chOff x="1731386" y="4566956"/>
            <a:chExt cx="2641599" cy="108590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C72A3E5-F9BC-484D-8217-8C244A477260}"/>
                </a:ext>
              </a:extLst>
            </p:cNvPr>
            <p:cNvSpPr/>
            <p:nvPr/>
          </p:nvSpPr>
          <p:spPr>
            <a:xfrm>
              <a:off x="1731386" y="4566956"/>
              <a:ext cx="2539999" cy="1085907"/>
            </a:xfrm>
            <a:prstGeom prst="rect">
              <a:avLst/>
            </a:prstGeom>
            <a:gradFill>
              <a:gsLst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lin ang="180000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16">
              <a:extLst>
                <a:ext uri="{FF2B5EF4-FFF2-40B4-BE49-F238E27FC236}">
                  <a16:creationId xmlns:a16="http://schemas.microsoft.com/office/drawing/2014/main" id="{79696F51-6307-4C69-98CC-57D2FFC01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290" y="4795070"/>
              <a:ext cx="2460695" cy="7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400" b="1" dirty="0">
                  <a:solidFill>
                    <a:srgbClr val="C0504D"/>
                  </a:solidFill>
                </a:rPr>
                <a:t>Avoid New Shiny Initiatives</a:t>
              </a:r>
              <a:endParaRPr lang="en-US" altLang="en-US" dirty="0">
                <a:solidFill>
                  <a:srgbClr val="C050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69987EE-D34E-46B6-9692-C74E2D7CD1F6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9" name="Image"/>
          <p:cNvGraphicFramePr/>
          <p:nvPr/>
        </p:nvGraphicFramePr>
        <p:xfrm>
          <a:off x="2" y="2"/>
          <a:ext cx="12191999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689600" y="2698273"/>
            <a:ext cx="3302000" cy="2599562"/>
            <a:chOff x="8602051" y="2476500"/>
            <a:chExt cx="3302002" cy="2599562"/>
          </a:xfrm>
        </p:grpSpPr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8955781" y="2476500"/>
              <a:ext cx="2578993" cy="1905000"/>
            </a:xfrm>
            <a:custGeom>
              <a:avLst/>
              <a:gdLst>
                <a:gd name="T0" fmla="*/ 1160 w 1200"/>
                <a:gd name="T1" fmla="*/ 1200 h 1200"/>
                <a:gd name="T2" fmla="*/ 40 w 1200"/>
                <a:gd name="T3" fmla="*/ 1200 h 1200"/>
                <a:gd name="T4" fmla="*/ 40 w 1200"/>
                <a:gd name="T5" fmla="*/ 1200 h 1200"/>
                <a:gd name="T6" fmla="*/ 32 w 1200"/>
                <a:gd name="T7" fmla="*/ 1199 h 1200"/>
                <a:gd name="T8" fmla="*/ 24 w 1200"/>
                <a:gd name="T9" fmla="*/ 1197 h 1200"/>
                <a:gd name="T10" fmla="*/ 18 w 1200"/>
                <a:gd name="T11" fmla="*/ 1193 h 1200"/>
                <a:gd name="T12" fmla="*/ 12 w 1200"/>
                <a:gd name="T13" fmla="*/ 1188 h 1200"/>
                <a:gd name="T14" fmla="*/ 7 w 1200"/>
                <a:gd name="T15" fmla="*/ 1182 h 1200"/>
                <a:gd name="T16" fmla="*/ 3 w 1200"/>
                <a:gd name="T17" fmla="*/ 1176 h 1200"/>
                <a:gd name="T18" fmla="*/ 1 w 1200"/>
                <a:gd name="T19" fmla="*/ 1168 h 1200"/>
                <a:gd name="T20" fmla="*/ 0 w 1200"/>
                <a:gd name="T21" fmla="*/ 1160 h 1200"/>
                <a:gd name="T22" fmla="*/ 0 w 1200"/>
                <a:gd name="T23" fmla="*/ 40 h 1200"/>
                <a:gd name="T24" fmla="*/ 0 w 1200"/>
                <a:gd name="T25" fmla="*/ 40 h 1200"/>
                <a:gd name="T26" fmla="*/ 1 w 1200"/>
                <a:gd name="T27" fmla="*/ 32 h 1200"/>
                <a:gd name="T28" fmla="*/ 3 w 1200"/>
                <a:gd name="T29" fmla="*/ 24 h 1200"/>
                <a:gd name="T30" fmla="*/ 7 w 1200"/>
                <a:gd name="T31" fmla="*/ 18 h 1200"/>
                <a:gd name="T32" fmla="*/ 12 w 1200"/>
                <a:gd name="T33" fmla="*/ 12 h 1200"/>
                <a:gd name="T34" fmla="*/ 18 w 1200"/>
                <a:gd name="T35" fmla="*/ 7 h 1200"/>
                <a:gd name="T36" fmla="*/ 24 w 1200"/>
                <a:gd name="T37" fmla="*/ 3 h 1200"/>
                <a:gd name="T38" fmla="*/ 32 w 1200"/>
                <a:gd name="T39" fmla="*/ 1 h 1200"/>
                <a:gd name="T40" fmla="*/ 40 w 1200"/>
                <a:gd name="T41" fmla="*/ 0 h 1200"/>
                <a:gd name="T42" fmla="*/ 1160 w 1200"/>
                <a:gd name="T43" fmla="*/ 0 h 1200"/>
                <a:gd name="T44" fmla="*/ 1160 w 1200"/>
                <a:gd name="T45" fmla="*/ 0 h 1200"/>
                <a:gd name="T46" fmla="*/ 1168 w 1200"/>
                <a:gd name="T47" fmla="*/ 1 h 1200"/>
                <a:gd name="T48" fmla="*/ 1176 w 1200"/>
                <a:gd name="T49" fmla="*/ 3 h 1200"/>
                <a:gd name="T50" fmla="*/ 1182 w 1200"/>
                <a:gd name="T51" fmla="*/ 7 h 1200"/>
                <a:gd name="T52" fmla="*/ 1188 w 1200"/>
                <a:gd name="T53" fmla="*/ 12 h 1200"/>
                <a:gd name="T54" fmla="*/ 1193 w 1200"/>
                <a:gd name="T55" fmla="*/ 18 h 1200"/>
                <a:gd name="T56" fmla="*/ 1197 w 1200"/>
                <a:gd name="T57" fmla="*/ 24 h 1200"/>
                <a:gd name="T58" fmla="*/ 1199 w 1200"/>
                <a:gd name="T59" fmla="*/ 32 h 1200"/>
                <a:gd name="T60" fmla="*/ 1200 w 1200"/>
                <a:gd name="T61" fmla="*/ 40 h 1200"/>
                <a:gd name="T62" fmla="*/ 1200 w 1200"/>
                <a:gd name="T63" fmla="*/ 1160 h 1200"/>
                <a:gd name="T64" fmla="*/ 1200 w 1200"/>
                <a:gd name="T65" fmla="*/ 1160 h 1200"/>
                <a:gd name="T66" fmla="*/ 1199 w 1200"/>
                <a:gd name="T67" fmla="*/ 1168 h 1200"/>
                <a:gd name="T68" fmla="*/ 1197 w 1200"/>
                <a:gd name="T69" fmla="*/ 1176 h 1200"/>
                <a:gd name="T70" fmla="*/ 1193 w 1200"/>
                <a:gd name="T71" fmla="*/ 1182 h 1200"/>
                <a:gd name="T72" fmla="*/ 1188 w 1200"/>
                <a:gd name="T73" fmla="*/ 1188 h 1200"/>
                <a:gd name="T74" fmla="*/ 1182 w 1200"/>
                <a:gd name="T75" fmla="*/ 1193 h 1200"/>
                <a:gd name="T76" fmla="*/ 1176 w 1200"/>
                <a:gd name="T77" fmla="*/ 1197 h 1200"/>
                <a:gd name="T78" fmla="*/ 1168 w 1200"/>
                <a:gd name="T79" fmla="*/ 1199 h 1200"/>
                <a:gd name="T80" fmla="*/ 1160 w 1200"/>
                <a:gd name="T81" fmla="*/ 1200 h 1200"/>
                <a:gd name="T82" fmla="*/ 1160 w 1200"/>
                <a:gd name="T83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0" h="1200">
                  <a:moveTo>
                    <a:pt x="1160" y="1200"/>
                  </a:moveTo>
                  <a:lnTo>
                    <a:pt x="40" y="1200"/>
                  </a:lnTo>
                  <a:lnTo>
                    <a:pt x="40" y="1200"/>
                  </a:lnTo>
                  <a:lnTo>
                    <a:pt x="32" y="1199"/>
                  </a:lnTo>
                  <a:lnTo>
                    <a:pt x="24" y="1197"/>
                  </a:lnTo>
                  <a:lnTo>
                    <a:pt x="18" y="1193"/>
                  </a:lnTo>
                  <a:lnTo>
                    <a:pt x="12" y="1188"/>
                  </a:lnTo>
                  <a:lnTo>
                    <a:pt x="7" y="1182"/>
                  </a:lnTo>
                  <a:lnTo>
                    <a:pt x="3" y="1176"/>
                  </a:lnTo>
                  <a:lnTo>
                    <a:pt x="1" y="1168"/>
                  </a:lnTo>
                  <a:lnTo>
                    <a:pt x="0" y="116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" y="32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1160" y="0"/>
                  </a:lnTo>
                  <a:lnTo>
                    <a:pt x="1160" y="0"/>
                  </a:lnTo>
                  <a:lnTo>
                    <a:pt x="1168" y="1"/>
                  </a:lnTo>
                  <a:lnTo>
                    <a:pt x="1176" y="3"/>
                  </a:lnTo>
                  <a:lnTo>
                    <a:pt x="1182" y="7"/>
                  </a:lnTo>
                  <a:lnTo>
                    <a:pt x="1188" y="12"/>
                  </a:lnTo>
                  <a:lnTo>
                    <a:pt x="1193" y="18"/>
                  </a:lnTo>
                  <a:lnTo>
                    <a:pt x="1197" y="24"/>
                  </a:lnTo>
                  <a:lnTo>
                    <a:pt x="1199" y="32"/>
                  </a:lnTo>
                  <a:lnTo>
                    <a:pt x="1200" y="40"/>
                  </a:lnTo>
                  <a:lnTo>
                    <a:pt x="1200" y="1160"/>
                  </a:lnTo>
                  <a:lnTo>
                    <a:pt x="1200" y="1160"/>
                  </a:lnTo>
                  <a:lnTo>
                    <a:pt x="1199" y="1168"/>
                  </a:lnTo>
                  <a:lnTo>
                    <a:pt x="1197" y="1176"/>
                  </a:lnTo>
                  <a:lnTo>
                    <a:pt x="1193" y="1182"/>
                  </a:lnTo>
                  <a:lnTo>
                    <a:pt x="1188" y="1188"/>
                  </a:lnTo>
                  <a:lnTo>
                    <a:pt x="1182" y="1193"/>
                  </a:lnTo>
                  <a:lnTo>
                    <a:pt x="1176" y="1197"/>
                  </a:lnTo>
                  <a:lnTo>
                    <a:pt x="1168" y="1199"/>
                  </a:lnTo>
                  <a:lnTo>
                    <a:pt x="1160" y="1200"/>
                  </a:lnTo>
                  <a:lnTo>
                    <a:pt x="1160" y="1200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8602051" y="4419600"/>
              <a:ext cx="3302002" cy="65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2133" i="1" dirty="0">
                  <a:solidFill>
                    <a:srgbClr val="C0504D"/>
                  </a:solidFill>
                </a:rPr>
                <a:t>Have a Hypothesis to your </a:t>
              </a:r>
              <a:r>
                <a:rPr lang="en-US" altLang="en-US" sz="2133" b="1" dirty="0">
                  <a:solidFill>
                    <a:srgbClr val="C0504D"/>
                  </a:solidFill>
                </a:rPr>
                <a:t>Learning Cycles</a:t>
              </a:r>
              <a:endParaRPr lang="en-US" altLang="en-US" sz="2133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5147" y="2698273"/>
            <a:ext cx="2312111" cy="2660998"/>
            <a:chOff x="933299" y="2476500"/>
            <a:chExt cx="2312110" cy="2660998"/>
          </a:xfrm>
        </p:grpSpPr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933299" y="2476500"/>
              <a:ext cx="2241701" cy="1905000"/>
            </a:xfrm>
            <a:custGeom>
              <a:avLst/>
              <a:gdLst>
                <a:gd name="T0" fmla="*/ 1160 w 1200"/>
                <a:gd name="T1" fmla="*/ 1200 h 1200"/>
                <a:gd name="T2" fmla="*/ 40 w 1200"/>
                <a:gd name="T3" fmla="*/ 1200 h 1200"/>
                <a:gd name="T4" fmla="*/ 40 w 1200"/>
                <a:gd name="T5" fmla="*/ 1200 h 1200"/>
                <a:gd name="T6" fmla="*/ 32 w 1200"/>
                <a:gd name="T7" fmla="*/ 1199 h 1200"/>
                <a:gd name="T8" fmla="*/ 24 w 1200"/>
                <a:gd name="T9" fmla="*/ 1197 h 1200"/>
                <a:gd name="T10" fmla="*/ 18 w 1200"/>
                <a:gd name="T11" fmla="*/ 1193 h 1200"/>
                <a:gd name="T12" fmla="*/ 12 w 1200"/>
                <a:gd name="T13" fmla="*/ 1188 h 1200"/>
                <a:gd name="T14" fmla="*/ 7 w 1200"/>
                <a:gd name="T15" fmla="*/ 1182 h 1200"/>
                <a:gd name="T16" fmla="*/ 3 w 1200"/>
                <a:gd name="T17" fmla="*/ 1176 h 1200"/>
                <a:gd name="T18" fmla="*/ 1 w 1200"/>
                <a:gd name="T19" fmla="*/ 1168 h 1200"/>
                <a:gd name="T20" fmla="*/ 0 w 1200"/>
                <a:gd name="T21" fmla="*/ 1160 h 1200"/>
                <a:gd name="T22" fmla="*/ 0 w 1200"/>
                <a:gd name="T23" fmla="*/ 40 h 1200"/>
                <a:gd name="T24" fmla="*/ 0 w 1200"/>
                <a:gd name="T25" fmla="*/ 40 h 1200"/>
                <a:gd name="T26" fmla="*/ 1 w 1200"/>
                <a:gd name="T27" fmla="*/ 32 h 1200"/>
                <a:gd name="T28" fmla="*/ 3 w 1200"/>
                <a:gd name="T29" fmla="*/ 24 h 1200"/>
                <a:gd name="T30" fmla="*/ 7 w 1200"/>
                <a:gd name="T31" fmla="*/ 18 h 1200"/>
                <a:gd name="T32" fmla="*/ 12 w 1200"/>
                <a:gd name="T33" fmla="*/ 12 h 1200"/>
                <a:gd name="T34" fmla="*/ 18 w 1200"/>
                <a:gd name="T35" fmla="*/ 7 h 1200"/>
                <a:gd name="T36" fmla="*/ 24 w 1200"/>
                <a:gd name="T37" fmla="*/ 3 h 1200"/>
                <a:gd name="T38" fmla="*/ 32 w 1200"/>
                <a:gd name="T39" fmla="*/ 1 h 1200"/>
                <a:gd name="T40" fmla="*/ 40 w 1200"/>
                <a:gd name="T41" fmla="*/ 0 h 1200"/>
                <a:gd name="T42" fmla="*/ 1160 w 1200"/>
                <a:gd name="T43" fmla="*/ 0 h 1200"/>
                <a:gd name="T44" fmla="*/ 1160 w 1200"/>
                <a:gd name="T45" fmla="*/ 0 h 1200"/>
                <a:gd name="T46" fmla="*/ 1168 w 1200"/>
                <a:gd name="T47" fmla="*/ 1 h 1200"/>
                <a:gd name="T48" fmla="*/ 1176 w 1200"/>
                <a:gd name="T49" fmla="*/ 3 h 1200"/>
                <a:gd name="T50" fmla="*/ 1182 w 1200"/>
                <a:gd name="T51" fmla="*/ 7 h 1200"/>
                <a:gd name="T52" fmla="*/ 1188 w 1200"/>
                <a:gd name="T53" fmla="*/ 12 h 1200"/>
                <a:gd name="T54" fmla="*/ 1193 w 1200"/>
                <a:gd name="T55" fmla="*/ 18 h 1200"/>
                <a:gd name="T56" fmla="*/ 1197 w 1200"/>
                <a:gd name="T57" fmla="*/ 24 h 1200"/>
                <a:gd name="T58" fmla="*/ 1199 w 1200"/>
                <a:gd name="T59" fmla="*/ 32 h 1200"/>
                <a:gd name="T60" fmla="*/ 1200 w 1200"/>
                <a:gd name="T61" fmla="*/ 40 h 1200"/>
                <a:gd name="T62" fmla="*/ 1200 w 1200"/>
                <a:gd name="T63" fmla="*/ 1160 h 1200"/>
                <a:gd name="T64" fmla="*/ 1200 w 1200"/>
                <a:gd name="T65" fmla="*/ 1160 h 1200"/>
                <a:gd name="T66" fmla="*/ 1199 w 1200"/>
                <a:gd name="T67" fmla="*/ 1168 h 1200"/>
                <a:gd name="T68" fmla="*/ 1197 w 1200"/>
                <a:gd name="T69" fmla="*/ 1176 h 1200"/>
                <a:gd name="T70" fmla="*/ 1193 w 1200"/>
                <a:gd name="T71" fmla="*/ 1182 h 1200"/>
                <a:gd name="T72" fmla="*/ 1188 w 1200"/>
                <a:gd name="T73" fmla="*/ 1188 h 1200"/>
                <a:gd name="T74" fmla="*/ 1182 w 1200"/>
                <a:gd name="T75" fmla="*/ 1193 h 1200"/>
                <a:gd name="T76" fmla="*/ 1176 w 1200"/>
                <a:gd name="T77" fmla="*/ 1197 h 1200"/>
                <a:gd name="T78" fmla="*/ 1168 w 1200"/>
                <a:gd name="T79" fmla="*/ 1199 h 1200"/>
                <a:gd name="T80" fmla="*/ 1160 w 1200"/>
                <a:gd name="T81" fmla="*/ 1200 h 1200"/>
                <a:gd name="T82" fmla="*/ 1160 w 1200"/>
                <a:gd name="T83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0" h="1200">
                  <a:moveTo>
                    <a:pt x="1160" y="1200"/>
                  </a:moveTo>
                  <a:lnTo>
                    <a:pt x="40" y="1200"/>
                  </a:lnTo>
                  <a:lnTo>
                    <a:pt x="40" y="1200"/>
                  </a:lnTo>
                  <a:lnTo>
                    <a:pt x="32" y="1199"/>
                  </a:lnTo>
                  <a:lnTo>
                    <a:pt x="24" y="1197"/>
                  </a:lnTo>
                  <a:lnTo>
                    <a:pt x="18" y="1193"/>
                  </a:lnTo>
                  <a:lnTo>
                    <a:pt x="12" y="1188"/>
                  </a:lnTo>
                  <a:lnTo>
                    <a:pt x="7" y="1182"/>
                  </a:lnTo>
                  <a:lnTo>
                    <a:pt x="3" y="1176"/>
                  </a:lnTo>
                  <a:lnTo>
                    <a:pt x="1" y="1168"/>
                  </a:lnTo>
                  <a:lnTo>
                    <a:pt x="0" y="116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" y="32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1160" y="0"/>
                  </a:lnTo>
                  <a:lnTo>
                    <a:pt x="1160" y="0"/>
                  </a:lnTo>
                  <a:lnTo>
                    <a:pt x="1168" y="1"/>
                  </a:lnTo>
                  <a:lnTo>
                    <a:pt x="1176" y="3"/>
                  </a:lnTo>
                  <a:lnTo>
                    <a:pt x="1182" y="7"/>
                  </a:lnTo>
                  <a:lnTo>
                    <a:pt x="1188" y="12"/>
                  </a:lnTo>
                  <a:lnTo>
                    <a:pt x="1193" y="18"/>
                  </a:lnTo>
                  <a:lnTo>
                    <a:pt x="1197" y="24"/>
                  </a:lnTo>
                  <a:lnTo>
                    <a:pt x="1199" y="32"/>
                  </a:lnTo>
                  <a:lnTo>
                    <a:pt x="1200" y="40"/>
                  </a:lnTo>
                  <a:lnTo>
                    <a:pt x="1200" y="1160"/>
                  </a:lnTo>
                  <a:lnTo>
                    <a:pt x="1200" y="1160"/>
                  </a:lnTo>
                  <a:lnTo>
                    <a:pt x="1199" y="1168"/>
                  </a:lnTo>
                  <a:lnTo>
                    <a:pt x="1197" y="1176"/>
                  </a:lnTo>
                  <a:lnTo>
                    <a:pt x="1193" y="1182"/>
                  </a:lnTo>
                  <a:lnTo>
                    <a:pt x="1188" y="1188"/>
                  </a:lnTo>
                  <a:lnTo>
                    <a:pt x="1182" y="1193"/>
                  </a:lnTo>
                  <a:lnTo>
                    <a:pt x="1176" y="1197"/>
                  </a:lnTo>
                  <a:lnTo>
                    <a:pt x="1168" y="1199"/>
                  </a:lnTo>
                  <a:lnTo>
                    <a:pt x="1160" y="1200"/>
                  </a:lnTo>
                  <a:lnTo>
                    <a:pt x="1160" y="1200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1270000" y="4481036"/>
              <a:ext cx="1975409" cy="65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2133" i="1" dirty="0">
                  <a:solidFill>
                    <a:srgbClr val="C0504D"/>
                  </a:solidFill>
                </a:rPr>
                <a:t>You are not the </a:t>
              </a:r>
              <a:r>
                <a:rPr lang="en-US" altLang="en-US" sz="2133" b="1" dirty="0">
                  <a:solidFill>
                    <a:srgbClr val="C0504D"/>
                  </a:solidFill>
                </a:rPr>
                <a:t>Hero</a:t>
              </a:r>
              <a:endParaRPr lang="en-US" altLang="en-US" sz="1600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44801" y="2698274"/>
            <a:ext cx="2755903" cy="2612262"/>
            <a:chOff x="6057908" y="2476500"/>
            <a:chExt cx="2755907" cy="2612262"/>
          </a:xfrm>
        </p:grpSpPr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236504" y="2476500"/>
              <a:ext cx="2395521" cy="1905000"/>
            </a:xfrm>
            <a:custGeom>
              <a:avLst/>
              <a:gdLst>
                <a:gd name="T0" fmla="*/ 1160 w 1200"/>
                <a:gd name="T1" fmla="*/ 1200 h 1200"/>
                <a:gd name="T2" fmla="*/ 40 w 1200"/>
                <a:gd name="T3" fmla="*/ 1200 h 1200"/>
                <a:gd name="T4" fmla="*/ 40 w 1200"/>
                <a:gd name="T5" fmla="*/ 1200 h 1200"/>
                <a:gd name="T6" fmla="*/ 32 w 1200"/>
                <a:gd name="T7" fmla="*/ 1199 h 1200"/>
                <a:gd name="T8" fmla="*/ 25 w 1200"/>
                <a:gd name="T9" fmla="*/ 1197 h 1200"/>
                <a:gd name="T10" fmla="*/ 18 w 1200"/>
                <a:gd name="T11" fmla="*/ 1193 h 1200"/>
                <a:gd name="T12" fmla="*/ 12 w 1200"/>
                <a:gd name="T13" fmla="*/ 1188 h 1200"/>
                <a:gd name="T14" fmla="*/ 7 w 1200"/>
                <a:gd name="T15" fmla="*/ 1182 h 1200"/>
                <a:gd name="T16" fmla="*/ 3 w 1200"/>
                <a:gd name="T17" fmla="*/ 1176 h 1200"/>
                <a:gd name="T18" fmla="*/ 1 w 1200"/>
                <a:gd name="T19" fmla="*/ 1168 h 1200"/>
                <a:gd name="T20" fmla="*/ 0 w 1200"/>
                <a:gd name="T21" fmla="*/ 1160 h 1200"/>
                <a:gd name="T22" fmla="*/ 0 w 1200"/>
                <a:gd name="T23" fmla="*/ 40 h 1200"/>
                <a:gd name="T24" fmla="*/ 0 w 1200"/>
                <a:gd name="T25" fmla="*/ 40 h 1200"/>
                <a:gd name="T26" fmla="*/ 1 w 1200"/>
                <a:gd name="T27" fmla="*/ 32 h 1200"/>
                <a:gd name="T28" fmla="*/ 3 w 1200"/>
                <a:gd name="T29" fmla="*/ 24 h 1200"/>
                <a:gd name="T30" fmla="*/ 7 w 1200"/>
                <a:gd name="T31" fmla="*/ 18 h 1200"/>
                <a:gd name="T32" fmla="*/ 12 w 1200"/>
                <a:gd name="T33" fmla="*/ 12 h 1200"/>
                <a:gd name="T34" fmla="*/ 18 w 1200"/>
                <a:gd name="T35" fmla="*/ 7 h 1200"/>
                <a:gd name="T36" fmla="*/ 25 w 1200"/>
                <a:gd name="T37" fmla="*/ 3 h 1200"/>
                <a:gd name="T38" fmla="*/ 32 w 1200"/>
                <a:gd name="T39" fmla="*/ 1 h 1200"/>
                <a:gd name="T40" fmla="*/ 40 w 1200"/>
                <a:gd name="T41" fmla="*/ 0 h 1200"/>
                <a:gd name="T42" fmla="*/ 1160 w 1200"/>
                <a:gd name="T43" fmla="*/ 0 h 1200"/>
                <a:gd name="T44" fmla="*/ 1160 w 1200"/>
                <a:gd name="T45" fmla="*/ 0 h 1200"/>
                <a:gd name="T46" fmla="*/ 1168 w 1200"/>
                <a:gd name="T47" fmla="*/ 1 h 1200"/>
                <a:gd name="T48" fmla="*/ 1176 w 1200"/>
                <a:gd name="T49" fmla="*/ 3 h 1200"/>
                <a:gd name="T50" fmla="*/ 1183 w 1200"/>
                <a:gd name="T51" fmla="*/ 7 h 1200"/>
                <a:gd name="T52" fmla="*/ 1189 w 1200"/>
                <a:gd name="T53" fmla="*/ 12 h 1200"/>
                <a:gd name="T54" fmla="*/ 1194 w 1200"/>
                <a:gd name="T55" fmla="*/ 18 h 1200"/>
                <a:gd name="T56" fmla="*/ 1197 w 1200"/>
                <a:gd name="T57" fmla="*/ 24 h 1200"/>
                <a:gd name="T58" fmla="*/ 1200 w 1200"/>
                <a:gd name="T59" fmla="*/ 32 h 1200"/>
                <a:gd name="T60" fmla="*/ 1200 w 1200"/>
                <a:gd name="T61" fmla="*/ 40 h 1200"/>
                <a:gd name="T62" fmla="*/ 1200 w 1200"/>
                <a:gd name="T63" fmla="*/ 1160 h 1200"/>
                <a:gd name="T64" fmla="*/ 1200 w 1200"/>
                <a:gd name="T65" fmla="*/ 1160 h 1200"/>
                <a:gd name="T66" fmla="*/ 1200 w 1200"/>
                <a:gd name="T67" fmla="*/ 1168 h 1200"/>
                <a:gd name="T68" fmla="*/ 1197 w 1200"/>
                <a:gd name="T69" fmla="*/ 1176 h 1200"/>
                <a:gd name="T70" fmla="*/ 1194 w 1200"/>
                <a:gd name="T71" fmla="*/ 1182 h 1200"/>
                <a:gd name="T72" fmla="*/ 1189 w 1200"/>
                <a:gd name="T73" fmla="*/ 1188 h 1200"/>
                <a:gd name="T74" fmla="*/ 1183 w 1200"/>
                <a:gd name="T75" fmla="*/ 1193 h 1200"/>
                <a:gd name="T76" fmla="*/ 1176 w 1200"/>
                <a:gd name="T77" fmla="*/ 1197 h 1200"/>
                <a:gd name="T78" fmla="*/ 1168 w 1200"/>
                <a:gd name="T79" fmla="*/ 1199 h 1200"/>
                <a:gd name="T80" fmla="*/ 1160 w 1200"/>
                <a:gd name="T81" fmla="*/ 1200 h 1200"/>
                <a:gd name="T82" fmla="*/ 1160 w 1200"/>
                <a:gd name="T83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0" h="1200">
                  <a:moveTo>
                    <a:pt x="1160" y="1200"/>
                  </a:moveTo>
                  <a:lnTo>
                    <a:pt x="40" y="1200"/>
                  </a:lnTo>
                  <a:lnTo>
                    <a:pt x="40" y="1200"/>
                  </a:lnTo>
                  <a:lnTo>
                    <a:pt x="32" y="1199"/>
                  </a:lnTo>
                  <a:lnTo>
                    <a:pt x="25" y="1197"/>
                  </a:lnTo>
                  <a:lnTo>
                    <a:pt x="18" y="1193"/>
                  </a:lnTo>
                  <a:lnTo>
                    <a:pt x="12" y="1188"/>
                  </a:lnTo>
                  <a:lnTo>
                    <a:pt x="7" y="1182"/>
                  </a:lnTo>
                  <a:lnTo>
                    <a:pt x="3" y="1176"/>
                  </a:lnTo>
                  <a:lnTo>
                    <a:pt x="1" y="1168"/>
                  </a:lnTo>
                  <a:lnTo>
                    <a:pt x="0" y="116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" y="32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1160" y="0"/>
                  </a:lnTo>
                  <a:lnTo>
                    <a:pt x="1160" y="0"/>
                  </a:lnTo>
                  <a:lnTo>
                    <a:pt x="1168" y="1"/>
                  </a:lnTo>
                  <a:lnTo>
                    <a:pt x="1176" y="3"/>
                  </a:lnTo>
                  <a:lnTo>
                    <a:pt x="1183" y="7"/>
                  </a:lnTo>
                  <a:lnTo>
                    <a:pt x="1189" y="12"/>
                  </a:lnTo>
                  <a:lnTo>
                    <a:pt x="1194" y="18"/>
                  </a:lnTo>
                  <a:lnTo>
                    <a:pt x="1197" y="24"/>
                  </a:lnTo>
                  <a:lnTo>
                    <a:pt x="1200" y="32"/>
                  </a:lnTo>
                  <a:lnTo>
                    <a:pt x="1200" y="40"/>
                  </a:lnTo>
                  <a:lnTo>
                    <a:pt x="1200" y="1160"/>
                  </a:lnTo>
                  <a:lnTo>
                    <a:pt x="1200" y="1160"/>
                  </a:lnTo>
                  <a:lnTo>
                    <a:pt x="1200" y="1168"/>
                  </a:lnTo>
                  <a:lnTo>
                    <a:pt x="1197" y="1176"/>
                  </a:lnTo>
                  <a:lnTo>
                    <a:pt x="1194" y="1182"/>
                  </a:lnTo>
                  <a:lnTo>
                    <a:pt x="1189" y="1188"/>
                  </a:lnTo>
                  <a:lnTo>
                    <a:pt x="1183" y="1193"/>
                  </a:lnTo>
                  <a:lnTo>
                    <a:pt x="1176" y="1197"/>
                  </a:lnTo>
                  <a:lnTo>
                    <a:pt x="1168" y="1199"/>
                  </a:lnTo>
                  <a:lnTo>
                    <a:pt x="1160" y="1200"/>
                  </a:lnTo>
                  <a:lnTo>
                    <a:pt x="1160" y="1200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057908" y="4432300"/>
              <a:ext cx="2755907" cy="65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2133" i="1" dirty="0">
                  <a:solidFill>
                    <a:srgbClr val="C0504D"/>
                  </a:solidFill>
                </a:rPr>
                <a:t>No Substitute for </a:t>
              </a:r>
              <a:r>
                <a:rPr lang="en-US" altLang="en-US" sz="2133" b="1" dirty="0">
                  <a:solidFill>
                    <a:srgbClr val="C0504D"/>
                  </a:solidFill>
                </a:rPr>
                <a:t>Direct Observation</a:t>
              </a:r>
              <a:endParaRPr lang="en-US" altLang="en-US" sz="1600" dirty="0">
                <a:solidFill>
                  <a:srgbClr val="C0504D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671A47A-0DE9-4278-98F7-41DE3B79F5CE}"/>
              </a:ext>
            </a:extLst>
          </p:cNvPr>
          <p:cNvSpPr/>
          <p:nvPr/>
        </p:nvSpPr>
        <p:spPr>
          <a:xfrm>
            <a:off x="8489457" y="345113"/>
            <a:ext cx="786304" cy="15777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4D2E2F75-D5AF-47C7-B2AF-569A2542D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544" y="2032167"/>
            <a:ext cx="3708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Foster a Safe &amp; Fail-Fast Environment</a:t>
            </a:r>
          </a:p>
          <a:p>
            <a:pPr defTabSz="914377"/>
            <a:r>
              <a:rPr lang="en-US" altLang="en-US" sz="1600" i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F48EFC3E-C720-408A-B9A7-D2F080442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1" y="368449"/>
            <a:ext cx="2374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77"/>
            <a:r>
              <a:rPr lang="en-US" altLang="en-US" sz="3200" b="1" dirty="0">
                <a:solidFill>
                  <a:prstClr val="white"/>
                </a:solidFill>
                <a:effectLst>
                  <a:outerShdw blurRad="190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 am to Coach, Not Solve</a:t>
            </a:r>
            <a:endParaRPr lang="en-US" altLang="en-US" dirty="0">
              <a:solidFill>
                <a:prstClr val="white"/>
              </a:solidFill>
              <a:effectLst>
                <a:outerShdw blurRad="190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2EA4B3-CAEF-447C-A0C0-4453659FB6C3}"/>
              </a:ext>
            </a:extLst>
          </p:cNvPr>
          <p:cNvSpPr/>
          <p:nvPr/>
        </p:nvSpPr>
        <p:spPr>
          <a:xfrm>
            <a:off x="8483601" y="321778"/>
            <a:ext cx="3237521" cy="160111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ADA5AE-5141-41A3-A312-14647E3F3695}"/>
              </a:ext>
            </a:extLst>
          </p:cNvPr>
          <p:cNvSpPr/>
          <p:nvPr/>
        </p:nvSpPr>
        <p:spPr>
          <a:xfrm>
            <a:off x="8117435" y="563990"/>
            <a:ext cx="976744" cy="725092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F6F957-925C-4DC5-85C8-052CDAC003A0}"/>
              </a:ext>
            </a:extLst>
          </p:cNvPr>
          <p:cNvSpPr/>
          <p:nvPr/>
        </p:nvSpPr>
        <p:spPr>
          <a:xfrm>
            <a:off x="8093368" y="559571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#4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393BDD-5879-45DA-BB52-C529412A092E}"/>
              </a:ext>
            </a:extLst>
          </p:cNvPr>
          <p:cNvSpPr/>
          <p:nvPr/>
        </p:nvSpPr>
        <p:spPr>
          <a:xfrm>
            <a:off x="11802446" y="333444"/>
            <a:ext cx="380637" cy="15894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4" name="Picture 4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4E0964A-186A-430C-A599-2172E986E6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9" r="36840" b="13966"/>
          <a:stretch/>
        </p:blipFill>
        <p:spPr>
          <a:xfrm>
            <a:off x="3035303" y="2656439"/>
            <a:ext cx="2241701" cy="197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wearing a costume&#10;&#10;Description automatically generated">
            <a:extLst>
              <a:ext uri="{FF2B5EF4-FFF2-40B4-BE49-F238E27FC236}">
                <a16:creationId xmlns:a16="http://schemas.microsoft.com/office/drawing/2014/main" id="{784357C0-DD06-4698-BDA3-7976EF9ED7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1583"/>
          <a:stretch/>
        </p:blipFill>
        <p:spPr>
          <a:xfrm>
            <a:off x="304801" y="2628979"/>
            <a:ext cx="2395519" cy="197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784224E6-13FB-4417-A78F-D24AE5E58B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10097"/>
          <a:stretch/>
        </p:blipFill>
        <p:spPr>
          <a:xfrm>
            <a:off x="6094005" y="2714917"/>
            <a:ext cx="2491195" cy="195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Left Corner Accent">
            <a:extLst>
              <a:ext uri="{FF2B5EF4-FFF2-40B4-BE49-F238E27FC236}">
                <a16:creationId xmlns:a16="http://schemas.microsoft.com/office/drawing/2014/main" id="{1254D881-E603-49EF-900F-4F016F264E00}"/>
              </a:ext>
            </a:extLst>
          </p:cNvPr>
          <p:cNvSpPr>
            <a:spLocks/>
          </p:cNvSpPr>
          <p:nvPr/>
        </p:nvSpPr>
        <p:spPr bwMode="auto">
          <a:xfrm rot="16200000">
            <a:off x="7835913" y="1605213"/>
            <a:ext cx="846667" cy="846667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ight  Corner Accent">
            <a:extLst>
              <a:ext uri="{FF2B5EF4-FFF2-40B4-BE49-F238E27FC236}">
                <a16:creationId xmlns:a16="http://schemas.microsoft.com/office/drawing/2014/main" id="{4BF32095-9763-46EC-A965-BA47E1B8DF71}"/>
              </a:ext>
            </a:extLst>
          </p:cNvPr>
          <p:cNvSpPr>
            <a:spLocks/>
          </p:cNvSpPr>
          <p:nvPr/>
        </p:nvSpPr>
        <p:spPr bwMode="auto">
          <a:xfrm rot="10800000">
            <a:off x="7797393" y="139091"/>
            <a:ext cx="846667" cy="846667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0A503C-F1DE-43E8-BA0A-4EEF2B1323D0}"/>
              </a:ext>
            </a:extLst>
          </p:cNvPr>
          <p:cNvGrpSpPr/>
          <p:nvPr/>
        </p:nvGrpSpPr>
        <p:grpSpPr>
          <a:xfrm>
            <a:off x="9042400" y="2698274"/>
            <a:ext cx="2871576" cy="2612261"/>
            <a:chOff x="3500447" y="2476500"/>
            <a:chExt cx="2486233" cy="2612263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9EF99091-E243-4F3C-90CB-4C5B7ABF0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804" y="2476500"/>
              <a:ext cx="2074059" cy="1905000"/>
            </a:xfrm>
            <a:custGeom>
              <a:avLst/>
              <a:gdLst>
                <a:gd name="T0" fmla="*/ 1160 w 1200"/>
                <a:gd name="T1" fmla="*/ 1200 h 1200"/>
                <a:gd name="T2" fmla="*/ 40 w 1200"/>
                <a:gd name="T3" fmla="*/ 1200 h 1200"/>
                <a:gd name="T4" fmla="*/ 40 w 1200"/>
                <a:gd name="T5" fmla="*/ 1200 h 1200"/>
                <a:gd name="T6" fmla="*/ 32 w 1200"/>
                <a:gd name="T7" fmla="*/ 1199 h 1200"/>
                <a:gd name="T8" fmla="*/ 24 w 1200"/>
                <a:gd name="T9" fmla="*/ 1197 h 1200"/>
                <a:gd name="T10" fmla="*/ 17 w 1200"/>
                <a:gd name="T11" fmla="*/ 1193 h 1200"/>
                <a:gd name="T12" fmla="*/ 11 w 1200"/>
                <a:gd name="T13" fmla="*/ 1188 h 1200"/>
                <a:gd name="T14" fmla="*/ 6 w 1200"/>
                <a:gd name="T15" fmla="*/ 1182 h 1200"/>
                <a:gd name="T16" fmla="*/ 3 w 1200"/>
                <a:gd name="T17" fmla="*/ 1176 h 1200"/>
                <a:gd name="T18" fmla="*/ 0 w 1200"/>
                <a:gd name="T19" fmla="*/ 1168 h 1200"/>
                <a:gd name="T20" fmla="*/ 0 w 1200"/>
                <a:gd name="T21" fmla="*/ 1160 h 1200"/>
                <a:gd name="T22" fmla="*/ 0 w 1200"/>
                <a:gd name="T23" fmla="*/ 40 h 1200"/>
                <a:gd name="T24" fmla="*/ 0 w 1200"/>
                <a:gd name="T25" fmla="*/ 40 h 1200"/>
                <a:gd name="T26" fmla="*/ 0 w 1200"/>
                <a:gd name="T27" fmla="*/ 32 h 1200"/>
                <a:gd name="T28" fmla="*/ 3 w 1200"/>
                <a:gd name="T29" fmla="*/ 24 h 1200"/>
                <a:gd name="T30" fmla="*/ 6 w 1200"/>
                <a:gd name="T31" fmla="*/ 18 h 1200"/>
                <a:gd name="T32" fmla="*/ 11 w 1200"/>
                <a:gd name="T33" fmla="*/ 12 h 1200"/>
                <a:gd name="T34" fmla="*/ 17 w 1200"/>
                <a:gd name="T35" fmla="*/ 7 h 1200"/>
                <a:gd name="T36" fmla="*/ 24 w 1200"/>
                <a:gd name="T37" fmla="*/ 3 h 1200"/>
                <a:gd name="T38" fmla="*/ 32 w 1200"/>
                <a:gd name="T39" fmla="*/ 1 h 1200"/>
                <a:gd name="T40" fmla="*/ 40 w 1200"/>
                <a:gd name="T41" fmla="*/ 0 h 1200"/>
                <a:gd name="T42" fmla="*/ 1160 w 1200"/>
                <a:gd name="T43" fmla="*/ 0 h 1200"/>
                <a:gd name="T44" fmla="*/ 1160 w 1200"/>
                <a:gd name="T45" fmla="*/ 0 h 1200"/>
                <a:gd name="T46" fmla="*/ 1168 w 1200"/>
                <a:gd name="T47" fmla="*/ 1 h 1200"/>
                <a:gd name="T48" fmla="*/ 1175 w 1200"/>
                <a:gd name="T49" fmla="*/ 3 h 1200"/>
                <a:gd name="T50" fmla="*/ 1182 w 1200"/>
                <a:gd name="T51" fmla="*/ 7 h 1200"/>
                <a:gd name="T52" fmla="*/ 1188 w 1200"/>
                <a:gd name="T53" fmla="*/ 12 h 1200"/>
                <a:gd name="T54" fmla="*/ 1193 w 1200"/>
                <a:gd name="T55" fmla="*/ 18 h 1200"/>
                <a:gd name="T56" fmla="*/ 1197 w 1200"/>
                <a:gd name="T57" fmla="*/ 24 h 1200"/>
                <a:gd name="T58" fmla="*/ 1199 w 1200"/>
                <a:gd name="T59" fmla="*/ 32 h 1200"/>
                <a:gd name="T60" fmla="*/ 1200 w 1200"/>
                <a:gd name="T61" fmla="*/ 40 h 1200"/>
                <a:gd name="T62" fmla="*/ 1200 w 1200"/>
                <a:gd name="T63" fmla="*/ 1160 h 1200"/>
                <a:gd name="T64" fmla="*/ 1200 w 1200"/>
                <a:gd name="T65" fmla="*/ 1160 h 1200"/>
                <a:gd name="T66" fmla="*/ 1199 w 1200"/>
                <a:gd name="T67" fmla="*/ 1168 h 1200"/>
                <a:gd name="T68" fmla="*/ 1197 w 1200"/>
                <a:gd name="T69" fmla="*/ 1176 h 1200"/>
                <a:gd name="T70" fmla="*/ 1193 w 1200"/>
                <a:gd name="T71" fmla="*/ 1182 h 1200"/>
                <a:gd name="T72" fmla="*/ 1188 w 1200"/>
                <a:gd name="T73" fmla="*/ 1188 h 1200"/>
                <a:gd name="T74" fmla="*/ 1182 w 1200"/>
                <a:gd name="T75" fmla="*/ 1193 h 1200"/>
                <a:gd name="T76" fmla="*/ 1175 w 1200"/>
                <a:gd name="T77" fmla="*/ 1197 h 1200"/>
                <a:gd name="T78" fmla="*/ 1168 w 1200"/>
                <a:gd name="T79" fmla="*/ 1199 h 1200"/>
                <a:gd name="T80" fmla="*/ 1160 w 1200"/>
                <a:gd name="T81" fmla="*/ 1200 h 1200"/>
                <a:gd name="T82" fmla="*/ 1160 w 1200"/>
                <a:gd name="T83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0" h="1200">
                  <a:moveTo>
                    <a:pt x="1160" y="1200"/>
                  </a:moveTo>
                  <a:lnTo>
                    <a:pt x="40" y="1200"/>
                  </a:lnTo>
                  <a:lnTo>
                    <a:pt x="40" y="1200"/>
                  </a:lnTo>
                  <a:lnTo>
                    <a:pt x="32" y="1199"/>
                  </a:lnTo>
                  <a:lnTo>
                    <a:pt x="24" y="1197"/>
                  </a:lnTo>
                  <a:lnTo>
                    <a:pt x="17" y="1193"/>
                  </a:lnTo>
                  <a:lnTo>
                    <a:pt x="11" y="1188"/>
                  </a:lnTo>
                  <a:lnTo>
                    <a:pt x="6" y="1182"/>
                  </a:lnTo>
                  <a:lnTo>
                    <a:pt x="3" y="1176"/>
                  </a:lnTo>
                  <a:lnTo>
                    <a:pt x="0" y="1168"/>
                  </a:lnTo>
                  <a:lnTo>
                    <a:pt x="0" y="116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3" y="24"/>
                  </a:lnTo>
                  <a:lnTo>
                    <a:pt x="6" y="18"/>
                  </a:lnTo>
                  <a:lnTo>
                    <a:pt x="11" y="12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1160" y="0"/>
                  </a:lnTo>
                  <a:lnTo>
                    <a:pt x="1160" y="0"/>
                  </a:lnTo>
                  <a:lnTo>
                    <a:pt x="1168" y="1"/>
                  </a:lnTo>
                  <a:lnTo>
                    <a:pt x="1175" y="3"/>
                  </a:lnTo>
                  <a:lnTo>
                    <a:pt x="1182" y="7"/>
                  </a:lnTo>
                  <a:lnTo>
                    <a:pt x="1188" y="12"/>
                  </a:lnTo>
                  <a:lnTo>
                    <a:pt x="1193" y="18"/>
                  </a:lnTo>
                  <a:lnTo>
                    <a:pt x="1197" y="24"/>
                  </a:lnTo>
                  <a:lnTo>
                    <a:pt x="1199" y="32"/>
                  </a:lnTo>
                  <a:lnTo>
                    <a:pt x="1200" y="40"/>
                  </a:lnTo>
                  <a:lnTo>
                    <a:pt x="1200" y="1160"/>
                  </a:lnTo>
                  <a:lnTo>
                    <a:pt x="1200" y="1160"/>
                  </a:lnTo>
                  <a:lnTo>
                    <a:pt x="1199" y="1168"/>
                  </a:lnTo>
                  <a:lnTo>
                    <a:pt x="1197" y="1176"/>
                  </a:lnTo>
                  <a:lnTo>
                    <a:pt x="1193" y="1182"/>
                  </a:lnTo>
                  <a:lnTo>
                    <a:pt x="1188" y="1188"/>
                  </a:lnTo>
                  <a:lnTo>
                    <a:pt x="1182" y="1193"/>
                  </a:lnTo>
                  <a:lnTo>
                    <a:pt x="1175" y="1197"/>
                  </a:lnTo>
                  <a:lnTo>
                    <a:pt x="1168" y="1199"/>
                  </a:lnTo>
                  <a:lnTo>
                    <a:pt x="1160" y="1200"/>
                  </a:lnTo>
                  <a:lnTo>
                    <a:pt x="1160" y="1200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2AEF7534-29D9-446C-8506-EF4316F1F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447" y="4432301"/>
              <a:ext cx="2486233" cy="65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2133" i="1" dirty="0">
                  <a:solidFill>
                    <a:srgbClr val="C0504D"/>
                  </a:solidFill>
                </a:rPr>
                <a:t>Recognize</a:t>
              </a:r>
              <a:r>
                <a:rPr lang="en-US" altLang="en-US" sz="2133" b="1" dirty="0">
                  <a:solidFill>
                    <a:srgbClr val="C0504D"/>
                  </a:solidFill>
                </a:rPr>
                <a:t> </a:t>
              </a:r>
            </a:p>
            <a:p>
              <a:pPr algn="ctr" defTabSz="1219170"/>
              <a:r>
                <a:rPr lang="en-US" altLang="en-US" sz="2133" b="1" dirty="0">
                  <a:solidFill>
                    <a:srgbClr val="C0504D"/>
                  </a:solidFill>
                </a:rPr>
                <a:t>Fail-Fast Experiments</a:t>
              </a:r>
              <a:endParaRPr lang="en-US" altLang="en-US" sz="1600" dirty="0">
                <a:solidFill>
                  <a:srgbClr val="C0504D"/>
                </a:solidFill>
              </a:endParaRPr>
            </a:p>
          </p:txBody>
        </p:sp>
      </p:grpSp>
      <p:pic>
        <p:nvPicPr>
          <p:cNvPr id="37" name="Picture 36" descr="Two people standing in a room&#10;&#10;Description automatically generated">
            <a:extLst>
              <a:ext uri="{FF2B5EF4-FFF2-40B4-BE49-F238E27FC236}">
                <a16:creationId xmlns:a16="http://schemas.microsoft.com/office/drawing/2014/main" id="{2EDA16E2-AA97-4FD6-8117-9D1868FF59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88" y="2682876"/>
            <a:ext cx="254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01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CB5C3E-8410-4BCB-9D66-95859BBB9985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 descr="A close up of an object&#10;&#10;Description automatically generated">
            <a:extLst>
              <a:ext uri="{FF2B5EF4-FFF2-40B4-BE49-F238E27FC236}">
                <a16:creationId xmlns:a16="http://schemas.microsoft.com/office/drawing/2014/main" id="{E5241A88-A2F0-47AF-9926-F9129FD31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6"/>
          <a:stretch/>
        </p:blipFill>
        <p:spPr>
          <a:xfrm>
            <a:off x="507739" y="534053"/>
            <a:ext cx="11303888" cy="44540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CCBF43-63D8-4B34-AE6B-A5D5109F7FCE}"/>
              </a:ext>
            </a:extLst>
          </p:cNvPr>
          <p:cNvSpPr/>
          <p:nvPr/>
        </p:nvSpPr>
        <p:spPr>
          <a:xfrm>
            <a:off x="507739" y="2325800"/>
            <a:ext cx="5588261" cy="219337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8677C1-DB29-4121-A1A1-9622B89E94D9}"/>
              </a:ext>
            </a:extLst>
          </p:cNvPr>
          <p:cNvSpPr/>
          <p:nvPr/>
        </p:nvSpPr>
        <p:spPr>
          <a:xfrm>
            <a:off x="507739" y="955247"/>
            <a:ext cx="5588261" cy="10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Freeform 70"/>
          <p:cNvSpPr>
            <a:spLocks/>
          </p:cNvSpPr>
          <p:nvPr/>
        </p:nvSpPr>
        <p:spPr bwMode="auto">
          <a:xfrm>
            <a:off x="323851" y="320676"/>
            <a:ext cx="633413" cy="633413"/>
          </a:xfrm>
          <a:custGeom>
            <a:avLst/>
            <a:gdLst>
              <a:gd name="T0" fmla="*/ 0 w 799"/>
              <a:gd name="T1" fmla="*/ 799 h 799"/>
              <a:gd name="T2" fmla="*/ 0 w 799"/>
              <a:gd name="T3" fmla="*/ 0 h 799"/>
              <a:gd name="T4" fmla="*/ 799 w 799"/>
              <a:gd name="T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0" y="799"/>
                </a:moveTo>
                <a:lnTo>
                  <a:pt x="0" y="0"/>
                </a:lnTo>
                <a:lnTo>
                  <a:pt x="799" y="0"/>
                </a:lnTo>
              </a:path>
            </a:pathLst>
          </a:custGeom>
          <a:noFill/>
          <a:ln w="95250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ight  Corner Accent"/>
          <p:cNvSpPr>
            <a:spLocks/>
          </p:cNvSpPr>
          <p:nvPr/>
        </p:nvSpPr>
        <p:spPr bwMode="auto">
          <a:xfrm>
            <a:off x="11322208" y="4519176"/>
            <a:ext cx="633413" cy="633413"/>
          </a:xfrm>
          <a:custGeom>
            <a:avLst/>
            <a:gdLst>
              <a:gd name="T0" fmla="*/ 799 w 799"/>
              <a:gd name="T1" fmla="*/ 0 h 799"/>
              <a:gd name="T2" fmla="*/ 799 w 799"/>
              <a:gd name="T3" fmla="*/ 799 h 799"/>
              <a:gd name="T4" fmla="*/ 0 w 799"/>
              <a:gd name="T5" fmla="*/ 799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799" y="0"/>
                </a:moveTo>
                <a:lnTo>
                  <a:pt x="799" y="799"/>
                </a:lnTo>
                <a:lnTo>
                  <a:pt x="0" y="799"/>
                </a:lnTo>
              </a:path>
            </a:pathLst>
          </a:custGeom>
          <a:noFill/>
          <a:ln w="95250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B074A1-A5BB-4552-9D03-6793D4AD25C2}"/>
              </a:ext>
            </a:extLst>
          </p:cNvPr>
          <p:cNvSpPr/>
          <p:nvPr/>
        </p:nvSpPr>
        <p:spPr>
          <a:xfrm>
            <a:off x="508000" y="5408104"/>
            <a:ext cx="6197600" cy="9158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67A6D5-6758-45D0-BB34-D13B313914F1}"/>
              </a:ext>
            </a:extLst>
          </p:cNvPr>
          <p:cNvSpPr/>
          <p:nvPr/>
        </p:nvSpPr>
        <p:spPr>
          <a:xfrm>
            <a:off x="507739" y="954089"/>
            <a:ext cx="5588261" cy="10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Subtitle">
            <a:extLst>
              <a:ext uri="{FF2B5EF4-FFF2-40B4-BE49-F238E27FC236}">
                <a16:creationId xmlns:a16="http://schemas.microsoft.com/office/drawing/2014/main" id="{1F311F06-DC26-489E-B9CF-E91A2281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1092657"/>
            <a:ext cx="29815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1600" i="1" dirty="0">
                <a:solidFill>
                  <a:srgbClr val="C0504D">
                    <a:lumMod val="90000"/>
                    <a:lumOff val="10000"/>
                  </a:srgbClr>
                </a:solidFill>
              </a:rPr>
              <a:t>Building Problem Solving Muscle</a:t>
            </a:r>
            <a:endParaRPr lang="en-US" altLang="en-US" sz="2133" i="1" dirty="0">
              <a:solidFill>
                <a:srgbClr val="C0504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7" name="Main Title">
            <a:extLst>
              <a:ext uri="{FF2B5EF4-FFF2-40B4-BE49-F238E27FC236}">
                <a16:creationId xmlns:a16="http://schemas.microsoft.com/office/drawing/2014/main" id="{B0F10EC6-7AD4-4823-932C-AA9DC4FD4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10958"/>
            <a:ext cx="43655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srgbClr val="C0504D">
                    <a:lumMod val="90000"/>
                    <a:lumOff val="10000"/>
                  </a:srgbClr>
                </a:solidFill>
                <a:latin typeface="Arial Black" panose="020B0A04020102020204" pitchFamily="34" charset="0"/>
              </a:rPr>
              <a:t>Deliberate Practice</a:t>
            </a:r>
            <a:endParaRPr lang="en-US" altLang="en-US" sz="3200" b="1" dirty="0">
              <a:solidFill>
                <a:srgbClr val="C0504D">
                  <a:lumMod val="90000"/>
                  <a:lumOff val="1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196833-8635-43C8-94EE-67E356AD4148}"/>
              </a:ext>
            </a:extLst>
          </p:cNvPr>
          <p:cNvSpPr/>
          <p:nvPr/>
        </p:nvSpPr>
        <p:spPr>
          <a:xfrm>
            <a:off x="5540189" y="890758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B4FD4F-C150-429C-80F8-23D029927C74}"/>
              </a:ext>
            </a:extLst>
          </p:cNvPr>
          <p:cNvSpPr/>
          <p:nvPr/>
        </p:nvSpPr>
        <p:spPr>
          <a:xfrm>
            <a:off x="5339389" y="907691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#5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53E3CF-B014-48EF-86DF-80201B42439B}"/>
              </a:ext>
            </a:extLst>
          </p:cNvPr>
          <p:cNvSpPr/>
          <p:nvPr/>
        </p:nvSpPr>
        <p:spPr>
          <a:xfrm>
            <a:off x="-43363" y="2334267"/>
            <a:ext cx="6139363" cy="2184909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DCC00879-C4DF-493C-B933-D5BDB49B9A83}"/>
              </a:ext>
            </a:extLst>
          </p:cNvPr>
          <p:cNvSpPr txBox="1"/>
          <p:nvPr/>
        </p:nvSpPr>
        <p:spPr>
          <a:xfrm>
            <a:off x="847135" y="2296712"/>
            <a:ext cx="5181133" cy="2249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594" indent="-228594" defTabSz="121917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 Mindset – Go to the Gym to get Fit – “Be” Lean</a:t>
            </a:r>
          </a:p>
          <a:p>
            <a:pPr marL="228594" indent="-228594" defTabSz="121917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 Effectiveness – Address Root causes</a:t>
            </a:r>
          </a:p>
          <a:p>
            <a:pPr marL="228594" indent="-228594" defTabSz="121917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 Strength - Lifting heavier A3 Problems over time</a:t>
            </a:r>
          </a:p>
          <a:p>
            <a:pPr marL="228594" indent="-228594" defTabSz="121917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 Methodology incorporated into all problem-solving forums</a:t>
            </a:r>
          </a:p>
          <a:p>
            <a:pPr marL="228594" indent="-228594" defTabSz="121917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0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C68CB8B-D312-432C-BB96-818A414BAB18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 descr="A close up of an object&#10;&#10;Description automatically generated">
            <a:extLst>
              <a:ext uri="{FF2B5EF4-FFF2-40B4-BE49-F238E27FC236}">
                <a16:creationId xmlns:a16="http://schemas.microsoft.com/office/drawing/2014/main" id="{E5241A88-A2F0-47AF-9926-F9129FD31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6"/>
          <a:stretch/>
        </p:blipFill>
        <p:spPr>
          <a:xfrm>
            <a:off x="507739" y="534053"/>
            <a:ext cx="11303888" cy="44540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8677C1-DB29-4121-A1A1-9622B89E94D9}"/>
              </a:ext>
            </a:extLst>
          </p:cNvPr>
          <p:cNvSpPr/>
          <p:nvPr/>
        </p:nvSpPr>
        <p:spPr>
          <a:xfrm>
            <a:off x="507739" y="955247"/>
            <a:ext cx="5588261" cy="10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Freeform 70"/>
          <p:cNvSpPr>
            <a:spLocks/>
          </p:cNvSpPr>
          <p:nvPr/>
        </p:nvSpPr>
        <p:spPr bwMode="auto">
          <a:xfrm>
            <a:off x="323851" y="320676"/>
            <a:ext cx="633413" cy="633413"/>
          </a:xfrm>
          <a:custGeom>
            <a:avLst/>
            <a:gdLst>
              <a:gd name="T0" fmla="*/ 0 w 799"/>
              <a:gd name="T1" fmla="*/ 799 h 799"/>
              <a:gd name="T2" fmla="*/ 0 w 799"/>
              <a:gd name="T3" fmla="*/ 0 h 799"/>
              <a:gd name="T4" fmla="*/ 799 w 799"/>
              <a:gd name="T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0" y="799"/>
                </a:moveTo>
                <a:lnTo>
                  <a:pt x="0" y="0"/>
                </a:lnTo>
                <a:lnTo>
                  <a:pt x="799" y="0"/>
                </a:lnTo>
              </a:path>
            </a:pathLst>
          </a:custGeom>
          <a:noFill/>
          <a:ln w="95250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ight  Corner Accent"/>
          <p:cNvSpPr>
            <a:spLocks/>
          </p:cNvSpPr>
          <p:nvPr/>
        </p:nvSpPr>
        <p:spPr bwMode="auto">
          <a:xfrm>
            <a:off x="11322208" y="4519176"/>
            <a:ext cx="633413" cy="633413"/>
          </a:xfrm>
          <a:custGeom>
            <a:avLst/>
            <a:gdLst>
              <a:gd name="T0" fmla="*/ 799 w 799"/>
              <a:gd name="T1" fmla="*/ 0 h 799"/>
              <a:gd name="T2" fmla="*/ 799 w 799"/>
              <a:gd name="T3" fmla="*/ 799 h 799"/>
              <a:gd name="T4" fmla="*/ 0 w 799"/>
              <a:gd name="T5" fmla="*/ 799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9" h="799">
                <a:moveTo>
                  <a:pt x="799" y="0"/>
                </a:moveTo>
                <a:lnTo>
                  <a:pt x="799" y="799"/>
                </a:lnTo>
                <a:lnTo>
                  <a:pt x="0" y="799"/>
                </a:lnTo>
              </a:path>
            </a:pathLst>
          </a:custGeom>
          <a:noFill/>
          <a:ln w="95250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B074A1-A5BB-4552-9D03-6793D4AD25C2}"/>
              </a:ext>
            </a:extLst>
          </p:cNvPr>
          <p:cNvSpPr/>
          <p:nvPr/>
        </p:nvSpPr>
        <p:spPr>
          <a:xfrm>
            <a:off x="508000" y="5408104"/>
            <a:ext cx="6197600" cy="9158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67A6D5-6758-45D0-BB34-D13B313914F1}"/>
              </a:ext>
            </a:extLst>
          </p:cNvPr>
          <p:cNvSpPr/>
          <p:nvPr/>
        </p:nvSpPr>
        <p:spPr>
          <a:xfrm>
            <a:off x="507739" y="954089"/>
            <a:ext cx="5588261" cy="10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Subtitle">
            <a:extLst>
              <a:ext uri="{FF2B5EF4-FFF2-40B4-BE49-F238E27FC236}">
                <a16:creationId xmlns:a16="http://schemas.microsoft.com/office/drawing/2014/main" id="{1F311F06-DC26-489E-B9CF-E91A2281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1092657"/>
            <a:ext cx="29815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1600" i="1" dirty="0">
                <a:solidFill>
                  <a:srgbClr val="C0504D">
                    <a:lumMod val="90000"/>
                    <a:lumOff val="10000"/>
                  </a:srgbClr>
                </a:solidFill>
              </a:rPr>
              <a:t>Building Problem Solving Muscle</a:t>
            </a:r>
            <a:endParaRPr lang="en-US" altLang="en-US" sz="2133" i="1" dirty="0">
              <a:solidFill>
                <a:srgbClr val="C0504D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7" name="Main Title">
            <a:extLst>
              <a:ext uri="{FF2B5EF4-FFF2-40B4-BE49-F238E27FC236}">
                <a16:creationId xmlns:a16="http://schemas.microsoft.com/office/drawing/2014/main" id="{B0F10EC6-7AD4-4823-932C-AA9DC4FD4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10958"/>
            <a:ext cx="43655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srgbClr val="C0504D">
                    <a:lumMod val="90000"/>
                    <a:lumOff val="10000"/>
                  </a:srgbClr>
                </a:solidFill>
                <a:latin typeface="Arial Black" panose="020B0A04020102020204" pitchFamily="34" charset="0"/>
              </a:rPr>
              <a:t>Deliberate Practice</a:t>
            </a:r>
            <a:endParaRPr lang="en-US" altLang="en-US" sz="3200" b="1" dirty="0">
              <a:solidFill>
                <a:srgbClr val="C0504D">
                  <a:lumMod val="90000"/>
                  <a:lumOff val="1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196833-8635-43C8-94EE-67E356AD4148}"/>
              </a:ext>
            </a:extLst>
          </p:cNvPr>
          <p:cNvSpPr/>
          <p:nvPr/>
        </p:nvSpPr>
        <p:spPr>
          <a:xfrm>
            <a:off x="5540189" y="890758"/>
            <a:ext cx="945200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B4FD4F-C150-429C-80F8-23D029927C74}"/>
              </a:ext>
            </a:extLst>
          </p:cNvPr>
          <p:cNvSpPr/>
          <p:nvPr/>
        </p:nvSpPr>
        <p:spPr>
          <a:xfrm>
            <a:off x="5339389" y="907691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#5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804FBC-4A74-411D-809B-495E55B67ED5}"/>
              </a:ext>
            </a:extLst>
          </p:cNvPr>
          <p:cNvSpPr/>
          <p:nvPr/>
        </p:nvSpPr>
        <p:spPr>
          <a:xfrm>
            <a:off x="-43363" y="2334267"/>
            <a:ext cx="11854989" cy="2184909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FEF2FE-8D33-4CC8-8348-BBEFC4270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136" r="64250" b="42037"/>
          <a:stretch/>
        </p:blipFill>
        <p:spPr>
          <a:xfrm>
            <a:off x="914400" y="2223437"/>
            <a:ext cx="4572000" cy="25068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BDABF6-3333-4C0D-B1A9-13FC3FA4F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36" r="63333" b="40046"/>
          <a:stretch/>
        </p:blipFill>
        <p:spPr>
          <a:xfrm>
            <a:off x="5827762" y="2223437"/>
            <a:ext cx="4571999" cy="25068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00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29A0F8-880C-49D5-BD73-561D035BA58E}"/>
              </a:ext>
            </a:extLst>
          </p:cNvPr>
          <p:cNvSpPr/>
          <p:nvPr/>
        </p:nvSpPr>
        <p:spPr>
          <a:xfrm>
            <a:off x="8940800" y="5257800"/>
            <a:ext cx="33528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 picture containing building, road&#10;&#10;Description automatically generated">
            <a:extLst>
              <a:ext uri="{FF2B5EF4-FFF2-40B4-BE49-F238E27FC236}">
                <a16:creationId xmlns:a16="http://schemas.microsoft.com/office/drawing/2014/main" id="{ECCA2BA0-EAD9-4FC3-A7E7-C8D694B4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1" b="4090"/>
          <a:stretch/>
        </p:blipFill>
        <p:spPr>
          <a:xfrm>
            <a:off x="453859" y="461288"/>
            <a:ext cx="6122789" cy="569271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133942A-A46C-4C3A-BA92-D06C47F560F2}"/>
              </a:ext>
            </a:extLst>
          </p:cNvPr>
          <p:cNvSpPr/>
          <p:nvPr/>
        </p:nvSpPr>
        <p:spPr>
          <a:xfrm>
            <a:off x="7345057" y="2554065"/>
            <a:ext cx="4846943" cy="1340763"/>
          </a:xfrm>
          <a:prstGeom prst="rec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B9DF97-21EC-42C1-86C0-69276695C483}"/>
              </a:ext>
            </a:extLst>
          </p:cNvPr>
          <p:cNvSpPr/>
          <p:nvPr/>
        </p:nvSpPr>
        <p:spPr>
          <a:xfrm>
            <a:off x="453860" y="952501"/>
            <a:ext cx="3288321" cy="1443655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86668DB-B585-485A-87DA-EAF005CB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059" y="1069041"/>
            <a:ext cx="22590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1600" i="1" dirty="0">
                <a:solidFill>
                  <a:prstClr val="white"/>
                </a:solidFill>
              </a:rPr>
              <a:t>Redesign Value Streams</a:t>
            </a:r>
            <a:endParaRPr lang="en-US" altLang="en-US" sz="1600" i="1" dirty="0">
              <a:solidFill>
                <a:prstClr val="white"/>
              </a:solidFill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39F4A3B-150E-4A14-8E64-11816D08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007" y="1295546"/>
            <a:ext cx="286385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Fully Engaged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8845B1-5F61-40FE-8D78-91B30E163AD5}"/>
              </a:ext>
            </a:extLst>
          </p:cNvPr>
          <p:cNvSpPr/>
          <p:nvPr/>
        </p:nvSpPr>
        <p:spPr>
          <a:xfrm>
            <a:off x="419894" y="2331302"/>
            <a:ext cx="962397" cy="63500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bIns="45720" rtlCol="0" anchor="t" anchorCtr="0"/>
          <a:lstStyle/>
          <a:p>
            <a:pPr defTabSz="1219170"/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AA46D-7768-41C1-9966-68A2A06562DE}"/>
              </a:ext>
            </a:extLst>
          </p:cNvPr>
          <p:cNvSpPr/>
          <p:nvPr/>
        </p:nvSpPr>
        <p:spPr>
          <a:xfrm>
            <a:off x="372435" y="2280431"/>
            <a:ext cx="976744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3733" b="1" i="1" dirty="0">
                <a:solidFill>
                  <a:prstClr val="white"/>
                </a:solidFill>
                <a:latin typeface="Calibri"/>
              </a:rPr>
              <a:t>#6</a:t>
            </a:r>
            <a:endParaRPr lang="en-US" sz="37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ight Corner Accent">
            <a:extLst>
              <a:ext uri="{FF2B5EF4-FFF2-40B4-BE49-F238E27FC236}">
                <a16:creationId xmlns:a16="http://schemas.microsoft.com/office/drawing/2014/main" id="{0D39F366-769E-4703-A6C6-AAF7B59C21CD}"/>
              </a:ext>
            </a:extLst>
          </p:cNvPr>
          <p:cNvSpPr>
            <a:spLocks/>
          </p:cNvSpPr>
          <p:nvPr/>
        </p:nvSpPr>
        <p:spPr bwMode="auto">
          <a:xfrm>
            <a:off x="6096000" y="5664200"/>
            <a:ext cx="635000" cy="635000"/>
          </a:xfrm>
          <a:custGeom>
            <a:avLst/>
            <a:gdLst>
              <a:gd name="T0" fmla="*/ 400 w 400"/>
              <a:gd name="T1" fmla="*/ 0 h 400"/>
              <a:gd name="T2" fmla="*/ 400 w 400"/>
              <a:gd name="T3" fmla="*/ 400 h 400"/>
              <a:gd name="T4" fmla="*/ 0 w 400"/>
              <a:gd name="T5" fmla="*/ 40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400" y="0"/>
                </a:moveTo>
                <a:lnTo>
                  <a:pt x="400" y="400"/>
                </a:lnTo>
                <a:lnTo>
                  <a:pt x="0" y="400"/>
                </a:lnTo>
              </a:path>
            </a:pathLst>
          </a:custGeom>
          <a:noFill/>
          <a:ln w="95250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eft Corner Accent">
            <a:extLst>
              <a:ext uri="{FF2B5EF4-FFF2-40B4-BE49-F238E27FC236}">
                <a16:creationId xmlns:a16="http://schemas.microsoft.com/office/drawing/2014/main" id="{7F7D43DB-A29F-469D-8E97-EECC21C7285F}"/>
              </a:ext>
            </a:extLst>
          </p:cNvPr>
          <p:cNvSpPr>
            <a:spLocks/>
          </p:cNvSpPr>
          <p:nvPr/>
        </p:nvSpPr>
        <p:spPr bwMode="auto">
          <a:xfrm>
            <a:off x="317500" y="317500"/>
            <a:ext cx="635000" cy="635000"/>
          </a:xfrm>
          <a:custGeom>
            <a:avLst/>
            <a:gdLst>
              <a:gd name="T0" fmla="*/ 0 w 400"/>
              <a:gd name="T1" fmla="*/ 400 h 400"/>
              <a:gd name="T2" fmla="*/ 0 w 400"/>
              <a:gd name="T3" fmla="*/ 0 h 400"/>
              <a:gd name="T4" fmla="*/ 400 w 400"/>
              <a:gd name="T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0" h="400">
                <a:moveTo>
                  <a:pt x="0" y="400"/>
                </a:moveTo>
                <a:lnTo>
                  <a:pt x="0" y="0"/>
                </a:lnTo>
                <a:lnTo>
                  <a:pt x="400" y="0"/>
                </a:lnTo>
              </a:path>
            </a:pathLst>
          </a:custGeom>
          <a:noFill/>
          <a:ln w="95250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B18F65F-DC8E-43E4-BAF4-F8F9A9A9E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31371"/>
          <a:stretch/>
        </p:blipFill>
        <p:spPr bwMode="auto">
          <a:xfrm>
            <a:off x="6576648" y="703998"/>
            <a:ext cx="4841779" cy="197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Mohamed\Downloads\Breast Cancer VSM 2_09_14.jpg">
            <a:extLst>
              <a:ext uri="{FF2B5EF4-FFF2-40B4-BE49-F238E27FC236}">
                <a16:creationId xmlns:a16="http://schemas.microsoft.com/office/drawing/2014/main" id="{85614450-601A-4FAA-AAA3-D4FDC9E4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6648" y="2692400"/>
            <a:ext cx="4846941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DEFB2D-C279-4897-8CBB-781886618738}"/>
              </a:ext>
            </a:extLst>
          </p:cNvPr>
          <p:cNvSpPr/>
          <p:nvPr/>
        </p:nvSpPr>
        <p:spPr>
          <a:xfrm>
            <a:off x="4800600" y="703997"/>
            <a:ext cx="1924992" cy="42236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  <a:alpha val="49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 Box">
            <a:extLst>
              <a:ext uri="{FF2B5EF4-FFF2-40B4-BE49-F238E27FC236}">
                <a16:creationId xmlns:a16="http://schemas.microsoft.com/office/drawing/2014/main" id="{3205BFED-4F62-434C-9DBF-8710E32D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237" y="1297225"/>
            <a:ext cx="1900363" cy="31024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Get your Gloves Dirty</a:t>
            </a:r>
          </a:p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i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Focus on Freeing up capacity</a:t>
            </a:r>
          </a:p>
          <a:p>
            <a:pPr marL="228594" indent="-228594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67" i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Remove Barriers</a:t>
            </a:r>
            <a:endParaRPr lang="en-US" sz="1733" i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9E053A-6FDA-4257-805C-EDC45EF8A488}"/>
              </a:ext>
            </a:extLst>
          </p:cNvPr>
          <p:cNvSpPr/>
          <p:nvPr/>
        </p:nvSpPr>
        <p:spPr>
          <a:xfrm rot="21110443">
            <a:off x="7772400" y="1067201"/>
            <a:ext cx="546803" cy="17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709</Words>
  <Application>Microsoft Office PowerPoint</Application>
  <PresentationFormat>Widescreen</PresentationFormat>
  <Paragraphs>233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Dunning-Kruger Effect</vt:lpstr>
      <vt:lpstr>The Dunning-Kruger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Mohamed Saleh</dc:creator>
  <cp:lastModifiedBy>Mohamed Saleh</cp:lastModifiedBy>
  <cp:revision>1</cp:revision>
  <dcterms:created xsi:type="dcterms:W3CDTF">2022-08-26T13:38:33Z</dcterms:created>
  <dcterms:modified xsi:type="dcterms:W3CDTF">2022-08-26T14:59:51Z</dcterms:modified>
</cp:coreProperties>
</file>